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9" r:id="rId2"/>
    <p:sldId id="257" r:id="rId3"/>
    <p:sldId id="258" r:id="rId4"/>
    <p:sldId id="282" r:id="rId5"/>
    <p:sldId id="283" r:id="rId6"/>
    <p:sldId id="265" r:id="rId7"/>
    <p:sldId id="266" r:id="rId8"/>
    <p:sldId id="274" r:id="rId9"/>
    <p:sldId id="275" r:id="rId10"/>
    <p:sldId id="276" r:id="rId11"/>
    <p:sldId id="277" r:id="rId12"/>
    <p:sldId id="278" r:id="rId13"/>
    <p:sldId id="374" r:id="rId14"/>
    <p:sldId id="293" r:id="rId15"/>
    <p:sldId id="294" r:id="rId16"/>
    <p:sldId id="292" r:id="rId17"/>
    <p:sldId id="586" r:id="rId18"/>
    <p:sldId id="588" r:id="rId19"/>
    <p:sldId id="587" r:id="rId20"/>
    <p:sldId id="591" r:id="rId21"/>
    <p:sldId id="590" r:id="rId22"/>
    <p:sldId id="284" r:id="rId23"/>
    <p:sldId id="373" r:id="rId24"/>
    <p:sldId id="593" r:id="rId25"/>
    <p:sldId id="618" r:id="rId26"/>
    <p:sldId id="621" r:id="rId27"/>
    <p:sldId id="273" r:id="rId28"/>
    <p:sldId id="376" r:id="rId29"/>
    <p:sldId id="620" r:id="rId30"/>
    <p:sldId id="281" r:id="rId3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8"/>
  </p:normalViewPr>
  <p:slideViewPr>
    <p:cSldViewPr snapToGrid="0" snapToObjects="1">
      <p:cViewPr varScale="1">
        <p:scale>
          <a:sx n="121" d="100"/>
          <a:sy n="121" d="100"/>
        </p:scale>
        <p:origin x="160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14D51-9034-9C4D-A4AA-D102DD661962}" type="datetimeFigureOut">
              <a:rPr lang="fr-FR" smtClean="0"/>
              <a:t>27/03/2025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1CCCA-B0D2-384D-A5AB-53A31A165BF3}" type="slidenum">
              <a:rPr lang="fr-FR" smtClean="0"/>
              <a:t>‹N°›</a:t>
            </a:fld>
            <a:endParaRPr lang="fr-FR"/>
          </a:p>
        </p:txBody>
      </p:sp>
    </p:spTree>
    <p:extLst>
      <p:ext uri="{BB962C8B-B14F-4D97-AF65-F5344CB8AC3E}">
        <p14:creationId xmlns:p14="http://schemas.microsoft.com/office/powerpoint/2010/main" val="3531183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effectLst/>
                <a:latin typeface="Helvetica" pitchFamily="2" charset="0"/>
              </a:rPr>
              <a:t>La déréglementation bancaire de 2018 aux États-Unis a probablement une part de responsabilité.</a:t>
            </a:r>
            <a:endParaRPr lang="fr-FR" dirty="0">
              <a:effectLst/>
              <a:latin typeface="Helvetica" pitchFamily="2" charset="0"/>
            </a:endParaRPr>
          </a:p>
          <a:p>
            <a:r>
              <a:rPr lang="fr-FR" i="1" dirty="0">
                <a:effectLst/>
                <a:latin typeface="Helvetica" pitchFamily="2" charset="0"/>
              </a:rPr>
              <a:t>Le seuil à partir duquel les banques sont considérées comme étant d’importance systémique a alors été relevé de 50 à</a:t>
            </a:r>
            <a:endParaRPr lang="fr-FR" dirty="0">
              <a:effectLst/>
              <a:latin typeface="Helvetica" pitchFamily="2" charset="0"/>
            </a:endParaRPr>
          </a:p>
          <a:p>
            <a:r>
              <a:rPr lang="fr-FR" i="1" dirty="0">
                <a:effectLst/>
                <a:latin typeface="Helvetica" pitchFamily="2" charset="0"/>
              </a:rPr>
              <a:t>250 milliards de dollars d’actifs. Fin 2015, 39 banques se trouvaient au-dessus du seuil de 50 milliards contre seulement 12</a:t>
            </a:r>
            <a:endParaRPr lang="fr-FR" dirty="0">
              <a:effectLst/>
              <a:latin typeface="Helvetica" pitchFamily="2" charset="0"/>
            </a:endParaRPr>
          </a:p>
          <a:p>
            <a:r>
              <a:rPr lang="fr-FR" i="1" dirty="0">
                <a:effectLst/>
                <a:latin typeface="Helvetica" pitchFamily="2" charset="0"/>
              </a:rPr>
              <a:t>au-dessus de 250 milliards. La dérégulation de 2018 a ainsi permis aux deux tiers des banques de se soustraire aux tests de</a:t>
            </a:r>
            <a:endParaRPr lang="fr-FR" dirty="0">
              <a:effectLst/>
              <a:latin typeface="Helvetica" pitchFamily="2" charset="0"/>
            </a:endParaRPr>
          </a:p>
          <a:p>
            <a:r>
              <a:rPr lang="fr-FR" i="1" dirty="0">
                <a:effectLst/>
                <a:latin typeface="Helvetica" pitchFamily="2" charset="0"/>
              </a:rPr>
              <a:t>résilience annuels de la Fed. Parmi elles, </a:t>
            </a:r>
            <a:r>
              <a:rPr lang="fr-FR" i="1" dirty="0" err="1">
                <a:effectLst/>
                <a:latin typeface="Helvetica" pitchFamily="2" charset="0"/>
              </a:rPr>
              <a:t>Silicon</a:t>
            </a:r>
            <a:r>
              <a:rPr lang="fr-FR" i="1" dirty="0">
                <a:effectLst/>
                <a:latin typeface="Helvetica" pitchFamily="2" charset="0"/>
              </a:rPr>
              <a:t> </a:t>
            </a:r>
            <a:r>
              <a:rPr lang="fr-FR" i="1" dirty="0" err="1">
                <a:effectLst/>
                <a:latin typeface="Helvetica" pitchFamily="2" charset="0"/>
              </a:rPr>
              <a:t>Valley</a:t>
            </a:r>
            <a:r>
              <a:rPr lang="fr-FR" i="1" dirty="0">
                <a:effectLst/>
                <a:latin typeface="Helvetica" pitchFamily="2" charset="0"/>
              </a:rPr>
              <a:t> Bank (SVB) qui, au dernier trimestre 2022, totalisait 212 milliards</a:t>
            </a:r>
            <a:endParaRPr lang="fr-FR" dirty="0">
              <a:effectLst/>
              <a:latin typeface="Helvetica" pitchFamily="2" charset="0"/>
            </a:endParaRPr>
          </a:p>
          <a:p>
            <a:r>
              <a:rPr lang="fr-FR" i="1" dirty="0">
                <a:effectLst/>
                <a:latin typeface="Helvetica" pitchFamily="2" charset="0"/>
              </a:rPr>
              <a:t>d’actifs.</a:t>
            </a:r>
            <a:endParaRPr lang="fr-FR" dirty="0">
              <a:effectLst/>
              <a:latin typeface="Helvetica"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3111CCCA-B0D2-384D-A5AB-53A31A165BF3}" type="slidenum">
              <a:rPr lang="fr-FR" smtClean="0"/>
              <a:t>27</a:t>
            </a:fld>
            <a:endParaRPr lang="fr-FR"/>
          </a:p>
        </p:txBody>
      </p:sp>
    </p:spTree>
    <p:extLst>
      <p:ext uri="{BB962C8B-B14F-4D97-AF65-F5344CB8AC3E}">
        <p14:creationId xmlns:p14="http://schemas.microsoft.com/office/powerpoint/2010/main" val="32978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55BA8B25-1D1B-BD41-89B8-8BC037CA0288}" type="datetimeFigureOut">
              <a:rPr lang="fr-FR" smtClean="0"/>
              <a:t>27/03/2025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167CC-FF42-8D4F-900E-16BD4569F2B3}" type="slidenum">
              <a:rPr lang="fr-FR" smtClean="0"/>
              <a:t>‹N°›</a:t>
            </a:fld>
            <a:endParaRPr lang="fr-FR"/>
          </a:p>
        </p:txBody>
      </p:sp>
    </p:spTree>
    <p:extLst>
      <p:ext uri="{BB962C8B-B14F-4D97-AF65-F5344CB8AC3E}">
        <p14:creationId xmlns:p14="http://schemas.microsoft.com/office/powerpoint/2010/main" val="326141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BA8B25-1D1B-BD41-89B8-8BC037CA0288}" type="datetimeFigureOut">
              <a:rPr lang="fr-FR" smtClean="0"/>
              <a:t>27/03/2025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167CC-FF42-8D4F-900E-16BD4569F2B3}" type="slidenum">
              <a:rPr lang="fr-FR" smtClean="0"/>
              <a:t>‹N°›</a:t>
            </a:fld>
            <a:endParaRPr lang="fr-FR"/>
          </a:p>
        </p:txBody>
      </p:sp>
    </p:spTree>
    <p:extLst>
      <p:ext uri="{BB962C8B-B14F-4D97-AF65-F5344CB8AC3E}">
        <p14:creationId xmlns:p14="http://schemas.microsoft.com/office/powerpoint/2010/main" val="1584078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BA8B25-1D1B-BD41-89B8-8BC037CA0288}" type="datetimeFigureOut">
              <a:rPr lang="fr-FR" smtClean="0"/>
              <a:t>27/03/2025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167CC-FF42-8D4F-900E-16BD4569F2B3}" type="slidenum">
              <a:rPr lang="fr-FR" smtClean="0"/>
              <a:t>‹N°›</a:t>
            </a:fld>
            <a:endParaRPr lang="fr-FR"/>
          </a:p>
        </p:txBody>
      </p:sp>
    </p:spTree>
    <p:extLst>
      <p:ext uri="{BB962C8B-B14F-4D97-AF65-F5344CB8AC3E}">
        <p14:creationId xmlns:p14="http://schemas.microsoft.com/office/powerpoint/2010/main" val="17635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5BA8B25-1D1B-BD41-89B8-8BC037CA0288}" type="datetimeFigureOut">
              <a:rPr lang="fr-FR" smtClean="0"/>
              <a:t>27/03/2025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167CC-FF42-8D4F-900E-16BD4569F2B3}" type="slidenum">
              <a:rPr lang="fr-FR" smtClean="0"/>
              <a:t>‹N°›</a:t>
            </a:fld>
            <a:endParaRPr lang="fr-FR"/>
          </a:p>
        </p:txBody>
      </p:sp>
    </p:spTree>
    <p:extLst>
      <p:ext uri="{BB962C8B-B14F-4D97-AF65-F5344CB8AC3E}">
        <p14:creationId xmlns:p14="http://schemas.microsoft.com/office/powerpoint/2010/main" val="111808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5BA8B25-1D1B-BD41-89B8-8BC037CA0288}" type="datetimeFigureOut">
              <a:rPr lang="fr-FR" smtClean="0"/>
              <a:t>27/03/2025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167CC-FF42-8D4F-900E-16BD4569F2B3}" type="slidenum">
              <a:rPr lang="fr-FR" smtClean="0"/>
              <a:t>‹N°›</a:t>
            </a:fld>
            <a:endParaRPr lang="fr-FR"/>
          </a:p>
        </p:txBody>
      </p:sp>
    </p:spTree>
    <p:extLst>
      <p:ext uri="{BB962C8B-B14F-4D97-AF65-F5344CB8AC3E}">
        <p14:creationId xmlns:p14="http://schemas.microsoft.com/office/powerpoint/2010/main" val="252849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5BA8B25-1D1B-BD41-89B8-8BC037CA0288}" type="datetimeFigureOut">
              <a:rPr lang="fr-FR" smtClean="0"/>
              <a:t>27/03/2025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4167CC-FF42-8D4F-900E-16BD4569F2B3}" type="slidenum">
              <a:rPr lang="fr-FR" smtClean="0"/>
              <a:t>‹N°›</a:t>
            </a:fld>
            <a:endParaRPr lang="fr-FR"/>
          </a:p>
        </p:txBody>
      </p:sp>
    </p:spTree>
    <p:extLst>
      <p:ext uri="{BB962C8B-B14F-4D97-AF65-F5344CB8AC3E}">
        <p14:creationId xmlns:p14="http://schemas.microsoft.com/office/powerpoint/2010/main" val="56588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5BA8B25-1D1B-BD41-89B8-8BC037CA0288}" type="datetimeFigureOut">
              <a:rPr lang="fr-FR" smtClean="0"/>
              <a:t>27/03/2025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4167CC-FF42-8D4F-900E-16BD4569F2B3}" type="slidenum">
              <a:rPr lang="fr-FR" smtClean="0"/>
              <a:t>‹N°›</a:t>
            </a:fld>
            <a:endParaRPr lang="fr-FR"/>
          </a:p>
        </p:txBody>
      </p:sp>
    </p:spTree>
    <p:extLst>
      <p:ext uri="{BB962C8B-B14F-4D97-AF65-F5344CB8AC3E}">
        <p14:creationId xmlns:p14="http://schemas.microsoft.com/office/powerpoint/2010/main" val="294460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55BA8B25-1D1B-BD41-89B8-8BC037CA0288}" type="datetimeFigureOut">
              <a:rPr lang="fr-FR" smtClean="0"/>
              <a:t>27/03/2025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4167CC-FF42-8D4F-900E-16BD4569F2B3}" type="slidenum">
              <a:rPr lang="fr-FR" smtClean="0"/>
              <a:t>‹N°›</a:t>
            </a:fld>
            <a:endParaRPr lang="fr-FR"/>
          </a:p>
        </p:txBody>
      </p:sp>
    </p:spTree>
    <p:extLst>
      <p:ext uri="{BB962C8B-B14F-4D97-AF65-F5344CB8AC3E}">
        <p14:creationId xmlns:p14="http://schemas.microsoft.com/office/powerpoint/2010/main" val="271859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5BA8B25-1D1B-BD41-89B8-8BC037CA0288}" type="datetimeFigureOut">
              <a:rPr lang="fr-FR" smtClean="0"/>
              <a:t>27/03/2025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4167CC-FF42-8D4F-900E-16BD4569F2B3}" type="slidenum">
              <a:rPr lang="fr-FR" smtClean="0"/>
              <a:t>‹N°›</a:t>
            </a:fld>
            <a:endParaRPr lang="fr-FR"/>
          </a:p>
        </p:txBody>
      </p:sp>
    </p:spTree>
    <p:extLst>
      <p:ext uri="{BB962C8B-B14F-4D97-AF65-F5344CB8AC3E}">
        <p14:creationId xmlns:p14="http://schemas.microsoft.com/office/powerpoint/2010/main" val="410447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5BA8B25-1D1B-BD41-89B8-8BC037CA0288}" type="datetimeFigureOut">
              <a:rPr lang="fr-FR" smtClean="0"/>
              <a:t>27/03/2025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4167CC-FF42-8D4F-900E-16BD4569F2B3}" type="slidenum">
              <a:rPr lang="fr-FR" smtClean="0"/>
              <a:t>‹N°›</a:t>
            </a:fld>
            <a:endParaRPr lang="fr-FR"/>
          </a:p>
        </p:txBody>
      </p:sp>
    </p:spTree>
    <p:extLst>
      <p:ext uri="{BB962C8B-B14F-4D97-AF65-F5344CB8AC3E}">
        <p14:creationId xmlns:p14="http://schemas.microsoft.com/office/powerpoint/2010/main" val="121132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5BA8B25-1D1B-BD41-89B8-8BC037CA0288}" type="datetimeFigureOut">
              <a:rPr lang="fr-FR" smtClean="0"/>
              <a:t>27/03/2025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4167CC-FF42-8D4F-900E-16BD4569F2B3}" type="slidenum">
              <a:rPr lang="fr-FR" smtClean="0"/>
              <a:t>‹N°›</a:t>
            </a:fld>
            <a:endParaRPr lang="fr-FR"/>
          </a:p>
        </p:txBody>
      </p:sp>
    </p:spTree>
    <p:extLst>
      <p:ext uri="{BB962C8B-B14F-4D97-AF65-F5344CB8AC3E}">
        <p14:creationId xmlns:p14="http://schemas.microsoft.com/office/powerpoint/2010/main" val="414678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A8B25-1D1B-BD41-89B8-8BC037CA0288}" type="datetimeFigureOut">
              <a:rPr lang="fr-FR" smtClean="0"/>
              <a:t>27/03/2025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167CC-FF42-8D4F-900E-16BD4569F2B3}" type="slidenum">
              <a:rPr lang="fr-FR" smtClean="0"/>
              <a:t>‹N°›</a:t>
            </a:fld>
            <a:endParaRPr lang="fr-FR"/>
          </a:p>
        </p:txBody>
      </p:sp>
    </p:spTree>
    <p:extLst>
      <p:ext uri="{BB962C8B-B14F-4D97-AF65-F5344CB8AC3E}">
        <p14:creationId xmlns:p14="http://schemas.microsoft.com/office/powerpoint/2010/main" val="4199323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ouppey@univ-paris1.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legrandcontinent.eu/fr/2025/03/04/pour-une-contre-offensive-europeenne-face-a-trum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commission.europa.eu/topics/eu-competitiveness/draghi-report_e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legrandcontinent.eu/fr/2025/03/04/pour-une-contre-offensive-europeenne-face-a-trump/" TargetMode="External"/><Relationship Id="rId2" Type="http://schemas.openxmlformats.org/officeDocument/2006/relationships/hyperlink" Target="https://www.euractiv.fr/section/economie/opinion/la-deregulation-naidera-pas-leurope-a-batir-son-autonomie-strategique/" TargetMode="External"/><Relationship Id="rId1" Type="http://schemas.openxmlformats.org/officeDocument/2006/relationships/slideLayout" Target="../slideLayouts/slideLayout2.xml"/><Relationship Id="rId4" Type="http://schemas.openxmlformats.org/officeDocument/2006/relationships/hyperlink" Target="https://www.veblen-institute.org/Mettre-la-reglementation-bancaire-au-service-de-la-transition-ecologiqu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6192" y="1088661"/>
            <a:ext cx="8095388" cy="2511789"/>
          </a:xfrm>
        </p:spPr>
        <p:txBody>
          <a:bodyPr>
            <a:normAutofit/>
          </a:bodyPr>
          <a:lstStyle/>
          <a:p>
            <a:r>
              <a:rPr lang="fr-FR" b="1" dirty="0"/>
              <a:t>Crise financière </a:t>
            </a:r>
            <a:r>
              <a:rPr lang="mr-IN" b="1" dirty="0"/>
              <a:t>…</a:t>
            </a:r>
            <a:r>
              <a:rPr lang="fr-FR" b="1" dirty="0"/>
              <a:t> le retour ?</a:t>
            </a:r>
          </a:p>
        </p:txBody>
      </p:sp>
      <p:sp>
        <p:nvSpPr>
          <p:cNvPr id="3" name="Sous-titre 2"/>
          <p:cNvSpPr>
            <a:spLocks noGrp="1"/>
          </p:cNvSpPr>
          <p:nvPr>
            <p:ph type="subTitle" idx="1"/>
          </p:nvPr>
        </p:nvSpPr>
        <p:spPr>
          <a:xfrm>
            <a:off x="476192" y="3349769"/>
            <a:ext cx="7982008" cy="2967187"/>
          </a:xfrm>
        </p:spPr>
        <p:txBody>
          <a:bodyPr>
            <a:normAutofit fontScale="92500" lnSpcReduction="10000"/>
          </a:bodyPr>
          <a:lstStyle/>
          <a:p>
            <a:r>
              <a:rPr lang="fr-FR" dirty="0"/>
              <a:t>Jézabel </a:t>
            </a:r>
            <a:r>
              <a:rPr lang="fr-FR" dirty="0" err="1"/>
              <a:t>Couppey-Soubeyran</a:t>
            </a:r>
            <a:endParaRPr lang="fr-FR" dirty="0"/>
          </a:p>
          <a:p>
            <a:r>
              <a:rPr lang="fr-FR" dirty="0"/>
              <a:t>Université Paris 1 Panthéon-Sorbonne - </a:t>
            </a:r>
          </a:p>
          <a:p>
            <a:r>
              <a:rPr lang="fr-FR" dirty="0"/>
              <a:t>Centre d’économie de la Sorbonne</a:t>
            </a:r>
          </a:p>
          <a:p>
            <a:r>
              <a:rPr lang="fr-FR" dirty="0"/>
              <a:t>&amp; Institut Veblen (</a:t>
            </a:r>
            <a:r>
              <a:rPr lang="fr-FR" b="1" dirty="0">
                <a:solidFill>
                  <a:srgbClr val="C00000"/>
                </a:solidFill>
              </a:rPr>
              <a:t>https://</a:t>
            </a:r>
            <a:r>
              <a:rPr lang="fr-FR" b="1" dirty="0" err="1">
                <a:solidFill>
                  <a:srgbClr val="C00000"/>
                </a:solidFill>
              </a:rPr>
              <a:t>www.veblen-institute.org</a:t>
            </a:r>
            <a:r>
              <a:rPr lang="fr-FR" dirty="0"/>
              <a:t>)</a:t>
            </a:r>
          </a:p>
          <a:p>
            <a:r>
              <a:rPr lang="fr-FR" dirty="0">
                <a:hlinkClick r:id="rId2"/>
              </a:rPr>
              <a:t>couppey@univ-paris1.fr</a:t>
            </a:r>
            <a:endParaRPr lang="fr-FR" dirty="0"/>
          </a:p>
          <a:p>
            <a:endParaRPr lang="fr-FR" dirty="0"/>
          </a:p>
        </p:txBody>
      </p:sp>
    </p:spTree>
    <p:extLst>
      <p:ext uri="{BB962C8B-B14F-4D97-AF65-F5344CB8AC3E}">
        <p14:creationId xmlns:p14="http://schemas.microsoft.com/office/powerpoint/2010/main" val="4082842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r>
              <a:rPr lang="fr-FR" dirty="0"/>
              <a:t>Pas assez de </a:t>
            </a:r>
            <a:r>
              <a:rPr lang="fr-FR" dirty="0" err="1"/>
              <a:t>macroprudentiel</a:t>
            </a:r>
            <a:br>
              <a:rPr lang="fr-FR" dirty="0"/>
            </a:br>
            <a:endParaRPr lang="fr-FR" dirty="0"/>
          </a:p>
        </p:txBody>
      </p:sp>
      <p:sp>
        <p:nvSpPr>
          <p:cNvPr id="3" name="Espace réservé du contenu 2"/>
          <p:cNvSpPr>
            <a:spLocks noGrp="1"/>
          </p:cNvSpPr>
          <p:nvPr>
            <p:ph idx="1"/>
          </p:nvPr>
        </p:nvSpPr>
        <p:spPr/>
        <p:txBody>
          <a:bodyPr>
            <a:normAutofit fontScale="92500"/>
          </a:bodyPr>
          <a:lstStyle/>
          <a:p>
            <a:r>
              <a:rPr lang="fr-FR" sz="3400" dirty="0"/>
              <a:t>Il faut une véritable action </a:t>
            </a:r>
            <a:r>
              <a:rPr lang="fr-FR" sz="3400" dirty="0" err="1"/>
              <a:t>macroprudentielle</a:t>
            </a:r>
            <a:endParaRPr lang="fr-FR" sz="3400" dirty="0"/>
          </a:p>
          <a:p>
            <a:pPr lvl="1"/>
            <a:r>
              <a:rPr lang="fr-FR" sz="3400" dirty="0"/>
              <a:t>à rebours du cycle financier (</a:t>
            </a:r>
            <a:r>
              <a:rPr lang="fr-FR" sz="3400" dirty="0" err="1"/>
              <a:t>contracyclique</a:t>
            </a:r>
            <a:r>
              <a:rPr lang="fr-FR" sz="3400" dirty="0"/>
              <a:t>)</a:t>
            </a:r>
          </a:p>
          <a:p>
            <a:pPr lvl="1"/>
            <a:r>
              <a:rPr lang="fr-FR" sz="3400" dirty="0"/>
              <a:t>de contrôle renforcé des groupes systémiques</a:t>
            </a:r>
          </a:p>
          <a:p>
            <a:r>
              <a:rPr lang="fr-FR" sz="3400" dirty="0"/>
              <a:t>L’action </a:t>
            </a:r>
            <a:r>
              <a:rPr lang="fr-FR" sz="3400" dirty="0" err="1"/>
              <a:t>macroprudentielle</a:t>
            </a:r>
            <a:r>
              <a:rPr lang="fr-FR" sz="3400" dirty="0"/>
              <a:t> signifie également une approche globale, qui cerne les interconnexions entre banques et non banques, entre banques et </a:t>
            </a:r>
            <a:r>
              <a:rPr lang="fr-FR" sz="3400" dirty="0" err="1"/>
              <a:t>shadow</a:t>
            </a:r>
            <a:r>
              <a:rPr lang="fr-FR" sz="3400" dirty="0"/>
              <a:t> banques.</a:t>
            </a:r>
          </a:p>
        </p:txBody>
      </p:sp>
    </p:spTree>
    <p:extLst>
      <p:ext uri="{BB962C8B-B14F-4D97-AF65-F5344CB8AC3E}">
        <p14:creationId xmlns:p14="http://schemas.microsoft.com/office/powerpoint/2010/main" val="272297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r>
              <a:rPr lang="fr-FR" dirty="0"/>
              <a:t>L’absence de mesures structurelles</a:t>
            </a:r>
            <a:br>
              <a:rPr lang="fr-FR" dirty="0"/>
            </a:br>
            <a:endParaRPr lang="fr-FR" dirty="0"/>
          </a:p>
        </p:txBody>
      </p:sp>
      <p:sp>
        <p:nvSpPr>
          <p:cNvPr id="3" name="Espace réservé du contenu 2"/>
          <p:cNvSpPr>
            <a:spLocks noGrp="1"/>
          </p:cNvSpPr>
          <p:nvPr>
            <p:ph idx="1"/>
          </p:nvPr>
        </p:nvSpPr>
        <p:spPr>
          <a:xfrm>
            <a:off x="457200" y="1600200"/>
            <a:ext cx="8229600" cy="4967437"/>
          </a:xfrm>
        </p:spPr>
        <p:txBody>
          <a:bodyPr>
            <a:normAutofit fontScale="92500" lnSpcReduction="20000"/>
          </a:bodyPr>
          <a:lstStyle/>
          <a:p>
            <a:r>
              <a:rPr lang="fr-FR" sz="3500" dirty="0"/>
              <a:t>À problèmes structurels, mesures structurelles</a:t>
            </a:r>
          </a:p>
          <a:p>
            <a:pPr lvl="1"/>
            <a:r>
              <a:rPr lang="fr-FR" sz="3500" dirty="0"/>
              <a:t>Taille excessive de certaines banques</a:t>
            </a:r>
          </a:p>
          <a:p>
            <a:pPr lvl="1"/>
            <a:r>
              <a:rPr lang="fr-FR" sz="3500" dirty="0"/>
              <a:t>Concentration forte</a:t>
            </a:r>
          </a:p>
          <a:p>
            <a:pPr lvl="1"/>
            <a:r>
              <a:rPr lang="fr-FR" sz="3500" dirty="0"/>
              <a:t>Modèle d’activité peu orienté vers le financement des entreprises</a:t>
            </a:r>
          </a:p>
          <a:p>
            <a:r>
              <a:rPr lang="fr-FR" sz="3500" dirty="0"/>
              <a:t>Or les réformes n’en ont guère introduites</a:t>
            </a:r>
          </a:p>
          <a:p>
            <a:r>
              <a:rPr lang="fr-FR" sz="3500" dirty="0"/>
              <a:t>Mesures de séparation très light, loin du GSA de 1933 (en voie de suppression aux US)</a:t>
            </a:r>
          </a:p>
          <a:p>
            <a:r>
              <a:rPr lang="fr-FR" sz="3500" dirty="0"/>
              <a:t>La séparation n’est ni la seule ni même la meilleure mesure envisageable. Taxation.</a:t>
            </a:r>
          </a:p>
          <a:p>
            <a:pPr lvl="1"/>
            <a:endParaRPr lang="fr-FR" dirty="0"/>
          </a:p>
          <a:p>
            <a:endParaRPr lang="fr-FR" dirty="0"/>
          </a:p>
          <a:p>
            <a:endParaRPr lang="fr-FR" dirty="0"/>
          </a:p>
        </p:txBody>
      </p:sp>
    </p:spTree>
    <p:extLst>
      <p:ext uri="{BB962C8B-B14F-4D97-AF65-F5344CB8AC3E}">
        <p14:creationId xmlns:p14="http://schemas.microsoft.com/office/powerpoint/2010/main" val="4833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46920"/>
          </a:xfrm>
        </p:spPr>
        <p:txBody>
          <a:bodyPr>
            <a:noAutofit/>
          </a:bodyPr>
          <a:lstStyle/>
          <a:p>
            <a:br>
              <a:rPr lang="fr-FR" sz="3200" dirty="0"/>
            </a:br>
            <a:r>
              <a:rPr lang="fr-FR" sz="3200" dirty="0"/>
              <a:t>La stabilité financière toujours vue comme un frein à la performance économique</a:t>
            </a:r>
            <a:br>
              <a:rPr lang="fr-FR" sz="3200" dirty="0"/>
            </a:br>
            <a:br>
              <a:rPr lang="fr-FR" sz="3200" b="1" dirty="0"/>
            </a:br>
            <a:endParaRPr lang="fr-FR" sz="3200" b="1" dirty="0"/>
          </a:p>
        </p:txBody>
      </p:sp>
      <p:sp>
        <p:nvSpPr>
          <p:cNvPr id="3" name="Espace réservé du contenu 2"/>
          <p:cNvSpPr>
            <a:spLocks noGrp="1"/>
          </p:cNvSpPr>
          <p:nvPr>
            <p:ph idx="1"/>
          </p:nvPr>
        </p:nvSpPr>
        <p:spPr>
          <a:xfrm>
            <a:off x="457200" y="1621020"/>
            <a:ext cx="8229600" cy="4896482"/>
          </a:xfrm>
        </p:spPr>
        <p:txBody>
          <a:bodyPr>
            <a:normAutofit lnSpcReduction="10000"/>
          </a:bodyPr>
          <a:lstStyle/>
          <a:p>
            <a:r>
              <a:rPr lang="fr-FR" dirty="0"/>
              <a:t>La stabilité financière reste perçue comme un obstacle à la croissance</a:t>
            </a:r>
          </a:p>
          <a:p>
            <a:r>
              <a:rPr lang="fr-FR" dirty="0"/>
              <a:t>Or « bon nombre d’</a:t>
            </a:r>
            <a:r>
              <a:rPr lang="fr-FR" dirty="0" err="1"/>
              <a:t>études</a:t>
            </a:r>
            <a:r>
              <a:rPr lang="fr-FR" dirty="0"/>
              <a:t> de ces </a:t>
            </a:r>
            <a:r>
              <a:rPr lang="fr-FR" dirty="0" err="1"/>
              <a:t>dernières</a:t>
            </a:r>
            <a:r>
              <a:rPr lang="fr-FR" dirty="0"/>
              <a:t> </a:t>
            </a:r>
            <a:r>
              <a:rPr lang="fr-FR" dirty="0" err="1"/>
              <a:t>années</a:t>
            </a:r>
            <a:r>
              <a:rPr lang="fr-FR" dirty="0"/>
              <a:t> (Arcand, </a:t>
            </a:r>
            <a:r>
              <a:rPr lang="fr-FR" dirty="0" err="1"/>
              <a:t>Berkes</a:t>
            </a:r>
            <a:r>
              <a:rPr lang="fr-FR" dirty="0"/>
              <a:t>, </a:t>
            </a:r>
            <a:r>
              <a:rPr lang="fr-FR" dirty="0" err="1"/>
              <a:t>Panizza</a:t>
            </a:r>
            <a:r>
              <a:rPr lang="fr-FR" dirty="0"/>
              <a:t>, 2012 ; </a:t>
            </a:r>
            <a:r>
              <a:rPr lang="fr-FR" dirty="0" err="1"/>
              <a:t>Cournède</a:t>
            </a:r>
            <a:r>
              <a:rPr lang="fr-FR" dirty="0"/>
              <a:t>, </a:t>
            </a:r>
            <a:r>
              <a:rPr lang="fr-FR" dirty="0" err="1"/>
              <a:t>Denk</a:t>
            </a:r>
            <a:r>
              <a:rPr lang="fr-FR" dirty="0"/>
              <a:t> et </a:t>
            </a:r>
            <a:r>
              <a:rPr lang="fr-FR" dirty="0" err="1"/>
              <a:t>Hoeller</a:t>
            </a:r>
            <a:r>
              <a:rPr lang="fr-FR" dirty="0"/>
              <a:t>, 2015) ont </a:t>
            </a:r>
            <a:r>
              <a:rPr lang="fr-FR" dirty="0" err="1"/>
              <a:t>démontre</a:t>
            </a:r>
            <a:r>
              <a:rPr lang="fr-FR" dirty="0"/>
              <a:t>́ qu’</a:t>
            </a:r>
            <a:r>
              <a:rPr lang="fr-FR" dirty="0" err="1"/>
              <a:t>au-dela</a:t>
            </a:r>
            <a:r>
              <a:rPr lang="fr-FR" dirty="0"/>
              <a:t>̀ d’un certain seuil, la finance ne profite plus à la croissance et lui devient </a:t>
            </a:r>
            <a:r>
              <a:rPr lang="fr-FR" dirty="0" err="1"/>
              <a:t>même</a:t>
            </a:r>
            <a:r>
              <a:rPr lang="fr-FR" dirty="0"/>
              <a:t> </a:t>
            </a:r>
            <a:r>
              <a:rPr lang="fr-FR" dirty="0" err="1"/>
              <a:t>préjudiciable</a:t>
            </a:r>
            <a:r>
              <a:rPr lang="fr-FR" dirty="0"/>
              <a:t> par l’</a:t>
            </a:r>
            <a:r>
              <a:rPr lang="fr-FR" dirty="0" err="1"/>
              <a:t>instabilite</a:t>
            </a:r>
            <a:r>
              <a:rPr lang="fr-FR" dirty="0"/>
              <a:t>́ qu’elle engendre. » (rapport Terra Nova, sept. 2018)</a:t>
            </a:r>
          </a:p>
        </p:txBody>
      </p:sp>
    </p:spTree>
    <p:extLst>
      <p:ext uri="{BB962C8B-B14F-4D97-AF65-F5344CB8AC3E}">
        <p14:creationId xmlns:p14="http://schemas.microsoft.com/office/powerpoint/2010/main" val="435796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4CB6B4-5C70-1D42-B4A0-FDBB6CCD5B7C}"/>
              </a:ext>
            </a:extLst>
          </p:cNvPr>
          <p:cNvSpPr>
            <a:spLocks noGrp="1"/>
          </p:cNvSpPr>
          <p:nvPr>
            <p:ph type="title"/>
          </p:nvPr>
        </p:nvSpPr>
        <p:spPr/>
        <p:txBody>
          <a:bodyPr>
            <a:normAutofit fontScale="90000"/>
          </a:bodyPr>
          <a:lstStyle/>
          <a:p>
            <a:br>
              <a:rPr lang="fr-FR" sz="4400" dirty="0"/>
            </a:br>
            <a:r>
              <a:rPr lang="fr-FR" sz="4400" dirty="0"/>
              <a:t>La poursuite d’une financiarisation galopante</a:t>
            </a:r>
            <a:br>
              <a:rPr lang="fr-FR" sz="4400" dirty="0"/>
            </a:br>
            <a:endParaRPr lang="fr-FR" dirty="0"/>
          </a:p>
        </p:txBody>
      </p:sp>
      <p:sp>
        <p:nvSpPr>
          <p:cNvPr id="3" name="Espace réservé du contenu 2">
            <a:extLst>
              <a:ext uri="{FF2B5EF4-FFF2-40B4-BE49-F238E27FC236}">
                <a16:creationId xmlns:a16="http://schemas.microsoft.com/office/drawing/2014/main" id="{68E9793D-C566-1F4D-9B8C-A8AC0CE80475}"/>
              </a:ext>
            </a:extLst>
          </p:cNvPr>
          <p:cNvSpPr>
            <a:spLocks noGrp="1"/>
          </p:cNvSpPr>
          <p:nvPr>
            <p:ph idx="1"/>
          </p:nvPr>
        </p:nvSpPr>
        <p:spPr/>
        <p:txBody>
          <a:bodyPr/>
          <a:lstStyle/>
          <a:p>
            <a:r>
              <a:rPr lang="fr-FR" dirty="0"/>
              <a:t>Les tendances d’avant crise n’ont guère été infléchies : </a:t>
            </a:r>
          </a:p>
          <a:p>
            <a:pPr lvl="1"/>
            <a:r>
              <a:rPr lang="fr-FR" dirty="0"/>
              <a:t>le système financier mondial a doublé de volume depuis 2007-2008 d’après les chiffres du </a:t>
            </a:r>
            <a:r>
              <a:rPr lang="fr-FR" i="1" dirty="0"/>
              <a:t>Financial </a:t>
            </a:r>
            <a:r>
              <a:rPr lang="fr-FR" i="1" dirty="0" err="1"/>
              <a:t>Stability</a:t>
            </a:r>
            <a:r>
              <a:rPr lang="fr-FR" i="1" dirty="0"/>
              <a:t> </a:t>
            </a:r>
            <a:r>
              <a:rPr lang="fr-FR" i="1" dirty="0" err="1"/>
              <a:t>Board</a:t>
            </a:r>
            <a:r>
              <a:rPr lang="fr-FR" dirty="0"/>
              <a:t>. </a:t>
            </a:r>
          </a:p>
          <a:p>
            <a:pPr lvl="1"/>
            <a:r>
              <a:rPr lang="fr-FR" dirty="0"/>
              <a:t>Le </a:t>
            </a:r>
            <a:r>
              <a:rPr lang="fr-FR" dirty="0" err="1"/>
              <a:t>shadow</a:t>
            </a:r>
            <a:r>
              <a:rPr lang="fr-FR" dirty="0"/>
              <a:t> </a:t>
            </a:r>
            <a:r>
              <a:rPr lang="fr-FR" dirty="0" err="1"/>
              <a:t>banking</a:t>
            </a:r>
            <a:r>
              <a:rPr lang="fr-FR" dirty="0"/>
              <a:t> également !</a:t>
            </a:r>
          </a:p>
          <a:p>
            <a:pPr marL="0" indent="0">
              <a:buNone/>
            </a:pPr>
            <a:endParaRPr lang="fr-FR" dirty="0"/>
          </a:p>
        </p:txBody>
      </p:sp>
    </p:spTree>
    <p:extLst>
      <p:ext uri="{BB962C8B-B14F-4D97-AF65-F5344CB8AC3E}">
        <p14:creationId xmlns:p14="http://schemas.microsoft.com/office/powerpoint/2010/main" val="244379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A47C09-6F4C-384C-978C-75DA0AC9F41B}"/>
              </a:ext>
            </a:extLst>
          </p:cNvPr>
          <p:cNvSpPr>
            <a:spLocks noGrp="1"/>
          </p:cNvSpPr>
          <p:nvPr>
            <p:ph type="title"/>
          </p:nvPr>
        </p:nvSpPr>
        <p:spPr>
          <a:xfrm>
            <a:off x="457200" y="94593"/>
            <a:ext cx="8229600" cy="1323045"/>
          </a:xfrm>
        </p:spPr>
        <p:txBody>
          <a:bodyPr>
            <a:normAutofit fontScale="90000"/>
          </a:bodyPr>
          <a:lstStyle/>
          <a:p>
            <a:r>
              <a:rPr lang="fr-FR" b="1" dirty="0"/>
              <a:t>486 000 mds de dollars </a:t>
            </a:r>
            <a:br>
              <a:rPr lang="fr-FR" dirty="0"/>
            </a:br>
            <a:r>
              <a:rPr lang="fr-FR" dirty="0"/>
              <a:t>(environ </a:t>
            </a:r>
            <a:r>
              <a:rPr lang="fr-FR" sz="4400" dirty="0"/>
              <a:t>5 fois le PIB mondial)</a:t>
            </a:r>
            <a:endParaRPr lang="fr-FR" dirty="0"/>
          </a:p>
        </p:txBody>
      </p:sp>
      <p:pic>
        <p:nvPicPr>
          <p:cNvPr id="5" name="Image 4">
            <a:extLst>
              <a:ext uri="{FF2B5EF4-FFF2-40B4-BE49-F238E27FC236}">
                <a16:creationId xmlns:a16="http://schemas.microsoft.com/office/drawing/2014/main" id="{E42BAF7C-E76E-D040-8715-33532715CCF0}"/>
              </a:ext>
            </a:extLst>
          </p:cNvPr>
          <p:cNvPicPr>
            <a:picLocks noChangeAspect="1"/>
          </p:cNvPicPr>
          <p:nvPr/>
        </p:nvPicPr>
        <p:blipFill>
          <a:blip r:embed="rId2"/>
          <a:stretch>
            <a:fillRect/>
          </a:stretch>
        </p:blipFill>
        <p:spPr>
          <a:xfrm>
            <a:off x="0" y="1275462"/>
            <a:ext cx="9144000" cy="5582538"/>
          </a:xfrm>
          <a:prstGeom prst="rect">
            <a:avLst/>
          </a:prstGeom>
        </p:spPr>
      </p:pic>
    </p:spTree>
    <p:extLst>
      <p:ext uri="{BB962C8B-B14F-4D97-AF65-F5344CB8AC3E}">
        <p14:creationId xmlns:p14="http://schemas.microsoft.com/office/powerpoint/2010/main" val="426827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05679BF-C6DD-514E-9DB6-D472D62E39E8}"/>
              </a:ext>
            </a:extLst>
          </p:cNvPr>
          <p:cNvPicPr>
            <a:picLocks noChangeAspect="1"/>
          </p:cNvPicPr>
          <p:nvPr/>
        </p:nvPicPr>
        <p:blipFill>
          <a:blip r:embed="rId2"/>
          <a:stretch>
            <a:fillRect/>
          </a:stretch>
        </p:blipFill>
        <p:spPr>
          <a:xfrm>
            <a:off x="777766" y="1468565"/>
            <a:ext cx="7588468" cy="5389435"/>
          </a:xfrm>
          <a:prstGeom prst="rect">
            <a:avLst/>
          </a:prstGeom>
        </p:spPr>
      </p:pic>
      <p:sp>
        <p:nvSpPr>
          <p:cNvPr id="9" name="Titre 8">
            <a:extLst>
              <a:ext uri="{FF2B5EF4-FFF2-40B4-BE49-F238E27FC236}">
                <a16:creationId xmlns:a16="http://schemas.microsoft.com/office/drawing/2014/main" id="{5A9BDD50-2085-4448-99CE-CA10E0792A2D}"/>
              </a:ext>
            </a:extLst>
          </p:cNvPr>
          <p:cNvSpPr>
            <a:spLocks noGrp="1"/>
          </p:cNvSpPr>
          <p:nvPr>
            <p:ph type="title"/>
          </p:nvPr>
        </p:nvSpPr>
        <p:spPr>
          <a:xfrm>
            <a:off x="457200" y="411268"/>
            <a:ext cx="8229600" cy="608231"/>
          </a:xfrm>
        </p:spPr>
        <p:txBody>
          <a:bodyPr>
            <a:normAutofit fontScale="90000"/>
          </a:bodyPr>
          <a:lstStyle/>
          <a:p>
            <a:r>
              <a:rPr lang="fr-FR" dirty="0"/>
              <a:t>Le </a:t>
            </a:r>
            <a:r>
              <a:rPr lang="fr-FR" i="1" dirty="0" err="1"/>
              <a:t>shadow</a:t>
            </a:r>
            <a:r>
              <a:rPr lang="fr-FR" i="1" dirty="0"/>
              <a:t> </a:t>
            </a:r>
            <a:r>
              <a:rPr lang="fr-FR" i="1" dirty="0" err="1"/>
              <a:t>banking</a:t>
            </a:r>
            <a:r>
              <a:rPr lang="fr-FR" i="1" dirty="0"/>
              <a:t> </a:t>
            </a:r>
            <a:r>
              <a:rPr lang="fr-FR" dirty="0"/>
              <a:t>a également doublé de volume depuis 2007-2008</a:t>
            </a:r>
          </a:p>
        </p:txBody>
      </p:sp>
    </p:spTree>
    <p:extLst>
      <p:ext uri="{BB962C8B-B14F-4D97-AF65-F5344CB8AC3E}">
        <p14:creationId xmlns:p14="http://schemas.microsoft.com/office/powerpoint/2010/main" val="19339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04D53-7E70-4B4D-BB0A-C7F4E21A3499}"/>
              </a:ext>
            </a:extLst>
          </p:cNvPr>
          <p:cNvSpPr>
            <a:spLocks noGrp="1"/>
          </p:cNvSpPr>
          <p:nvPr>
            <p:ph type="title"/>
          </p:nvPr>
        </p:nvSpPr>
        <p:spPr>
          <a:xfrm>
            <a:off x="457199" y="274638"/>
            <a:ext cx="8539655" cy="1143000"/>
          </a:xfrm>
        </p:spPr>
        <p:txBody>
          <a:bodyPr>
            <a:noAutofit/>
          </a:bodyPr>
          <a:lstStyle/>
          <a:p>
            <a:pPr algn="l"/>
            <a:br>
              <a:rPr lang="fr-FR" sz="3200" dirty="0"/>
            </a:br>
            <a:r>
              <a:rPr lang="fr-FR" sz="3200" dirty="0"/>
              <a:t>3. L’action des banques centrales face aux crises : quelles conséquences pour la stabilité financière ?</a:t>
            </a:r>
            <a:br>
              <a:rPr lang="fr-FR" sz="3200" dirty="0"/>
            </a:br>
            <a:endParaRPr lang="fr-FR" sz="3200" dirty="0"/>
          </a:p>
        </p:txBody>
      </p:sp>
      <p:sp>
        <p:nvSpPr>
          <p:cNvPr id="3" name="Espace réservé du contenu 2">
            <a:extLst>
              <a:ext uri="{FF2B5EF4-FFF2-40B4-BE49-F238E27FC236}">
                <a16:creationId xmlns:a16="http://schemas.microsoft.com/office/drawing/2014/main" id="{6DA31403-987D-4844-AF28-AE24BBC744BD}"/>
              </a:ext>
            </a:extLst>
          </p:cNvPr>
          <p:cNvSpPr>
            <a:spLocks noGrp="1"/>
          </p:cNvSpPr>
          <p:nvPr>
            <p:ph idx="1"/>
          </p:nvPr>
        </p:nvSpPr>
        <p:spPr>
          <a:xfrm>
            <a:off x="457200" y="1600200"/>
            <a:ext cx="8229600" cy="5257800"/>
          </a:xfrm>
        </p:spPr>
        <p:txBody>
          <a:bodyPr>
            <a:normAutofit fontScale="92500" lnSpcReduction="20000"/>
          </a:bodyPr>
          <a:lstStyle/>
          <a:p>
            <a:r>
              <a:rPr lang="fr-FR" dirty="0"/>
              <a:t>L’expansion du système financier a été largement alimentée par les banques centrales dans le cadre des politiques monétaires de gestion de crise : </a:t>
            </a:r>
          </a:p>
          <a:p>
            <a:pPr lvl="1"/>
            <a:r>
              <a:rPr lang="fr-FR" dirty="0"/>
              <a:t>Des prêts de liquidités aux banques à des conditions très accommodantes (comme avec les LTRO, TLTRO ou encore les PELTRO de l’</a:t>
            </a:r>
            <a:r>
              <a:rPr lang="fr-FR" dirty="0" err="1"/>
              <a:t>Eurosystème</a:t>
            </a:r>
            <a:r>
              <a:rPr lang="fr-FR" dirty="0"/>
              <a:t>)</a:t>
            </a:r>
          </a:p>
          <a:p>
            <a:pPr lvl="1"/>
            <a:r>
              <a:rPr lang="fr-FR" dirty="0"/>
              <a:t>et des achats d’actifs (</a:t>
            </a:r>
            <a:r>
              <a:rPr lang="fr-FR" i="1" dirty="0"/>
              <a:t>quantitative </a:t>
            </a:r>
            <a:r>
              <a:rPr lang="fr-FR" i="1" dirty="0" err="1"/>
              <a:t>easing</a:t>
            </a:r>
            <a:r>
              <a:rPr lang="fr-FR" dirty="0"/>
              <a:t>), qui ont élargi les conditions d’accès à la monnaie centrale.</a:t>
            </a:r>
          </a:p>
          <a:p>
            <a:r>
              <a:rPr lang="fr-FR" dirty="0"/>
              <a:t>Sans que les pouvoirs publics ne cherchent à tempérer la montée de l’endettement ou des prix d’actifs en résultant, plus enclins à y voir une source de croissance de l’activité économique que d’instabilité financière. </a:t>
            </a:r>
          </a:p>
        </p:txBody>
      </p:sp>
    </p:spTree>
    <p:extLst>
      <p:ext uri="{BB962C8B-B14F-4D97-AF65-F5344CB8AC3E}">
        <p14:creationId xmlns:p14="http://schemas.microsoft.com/office/powerpoint/2010/main" val="225360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F65593-EAFA-CC49-BFA6-2C8CA59AEB49}"/>
              </a:ext>
            </a:extLst>
          </p:cNvPr>
          <p:cNvSpPr>
            <a:spLocks noGrp="1"/>
          </p:cNvSpPr>
          <p:nvPr>
            <p:ph type="title"/>
          </p:nvPr>
        </p:nvSpPr>
        <p:spPr>
          <a:xfrm>
            <a:off x="226142" y="274638"/>
            <a:ext cx="8760542" cy="1143000"/>
          </a:xfrm>
        </p:spPr>
        <p:txBody>
          <a:bodyPr>
            <a:noAutofit/>
          </a:bodyPr>
          <a:lstStyle/>
          <a:p>
            <a:r>
              <a:rPr lang="fr-FR" sz="3600" dirty="0"/>
              <a:t>La poursuite de l’expansion de la financiarisation en lien avec l’action des banques centrales</a:t>
            </a:r>
          </a:p>
        </p:txBody>
      </p:sp>
      <p:sp>
        <p:nvSpPr>
          <p:cNvPr id="4" name="Espace réservé du numéro de diapositive 3">
            <a:extLst>
              <a:ext uri="{FF2B5EF4-FFF2-40B4-BE49-F238E27FC236}">
                <a16:creationId xmlns:a16="http://schemas.microsoft.com/office/drawing/2014/main" id="{0AA38828-3321-704D-A1D3-2CAA55CC8F59}"/>
              </a:ext>
            </a:extLst>
          </p:cNvPr>
          <p:cNvSpPr>
            <a:spLocks noGrp="1"/>
          </p:cNvSpPr>
          <p:nvPr>
            <p:ph type="sldNum" sz="quarter" idx="12"/>
          </p:nvPr>
        </p:nvSpPr>
        <p:spPr/>
        <p:txBody>
          <a:bodyPr/>
          <a:lstStyle/>
          <a:p>
            <a:fld id="{365AABCE-B532-514F-8474-AE2411C92939}" type="slidenum">
              <a:rPr lang="fr-FR" smtClean="0"/>
              <a:t>17</a:t>
            </a:fld>
            <a:endParaRPr lang="fr-FR"/>
          </a:p>
        </p:txBody>
      </p:sp>
      <p:sp>
        <p:nvSpPr>
          <p:cNvPr id="7" name="ZoneTexte 6">
            <a:extLst>
              <a:ext uri="{FF2B5EF4-FFF2-40B4-BE49-F238E27FC236}">
                <a16:creationId xmlns:a16="http://schemas.microsoft.com/office/drawing/2014/main" id="{FC1FEE17-E42D-EA41-9F1C-8A802DB000C3}"/>
              </a:ext>
            </a:extLst>
          </p:cNvPr>
          <p:cNvSpPr txBox="1"/>
          <p:nvPr/>
        </p:nvSpPr>
        <p:spPr>
          <a:xfrm>
            <a:off x="683171" y="6126163"/>
            <a:ext cx="7830207" cy="646331"/>
          </a:xfrm>
          <a:prstGeom prst="rect">
            <a:avLst/>
          </a:prstGeom>
          <a:noFill/>
        </p:spPr>
        <p:txBody>
          <a:bodyPr wrap="square" rtlCol="0">
            <a:spAutoFit/>
          </a:bodyPr>
          <a:lstStyle/>
          <a:p>
            <a:r>
              <a:rPr lang="fr-FR" dirty="0"/>
              <a:t>Évolution du bilan des banques centrales (en milliers de milliards de dollars), source : https://</a:t>
            </a:r>
            <a:r>
              <a:rPr lang="fr-FR" dirty="0" err="1"/>
              <a:t>www.yardeni.com</a:t>
            </a:r>
            <a:r>
              <a:rPr lang="fr-FR" dirty="0"/>
              <a:t>/pub/</a:t>
            </a:r>
            <a:r>
              <a:rPr lang="fr-FR" dirty="0" err="1"/>
              <a:t>peacockfedecbassets.pdf</a:t>
            </a:r>
            <a:endParaRPr lang="fr-FR" dirty="0"/>
          </a:p>
        </p:txBody>
      </p:sp>
      <p:pic>
        <p:nvPicPr>
          <p:cNvPr id="9" name="Espace réservé du contenu 8">
            <a:extLst>
              <a:ext uri="{FF2B5EF4-FFF2-40B4-BE49-F238E27FC236}">
                <a16:creationId xmlns:a16="http://schemas.microsoft.com/office/drawing/2014/main" id="{2575B065-04F0-AA45-8C7A-DC1CC56B42AE}"/>
              </a:ext>
            </a:extLst>
          </p:cNvPr>
          <p:cNvPicPr>
            <a:picLocks noGrp="1" noChangeAspect="1"/>
          </p:cNvPicPr>
          <p:nvPr>
            <p:ph idx="1"/>
          </p:nvPr>
        </p:nvPicPr>
        <p:blipFill>
          <a:blip r:embed="rId2"/>
          <a:stretch>
            <a:fillRect/>
          </a:stretch>
        </p:blipFill>
        <p:spPr>
          <a:xfrm>
            <a:off x="913745" y="1600200"/>
            <a:ext cx="7316510" cy="4525963"/>
          </a:xfrm>
        </p:spPr>
      </p:pic>
    </p:spTree>
    <p:extLst>
      <p:ext uri="{BB962C8B-B14F-4D97-AF65-F5344CB8AC3E}">
        <p14:creationId xmlns:p14="http://schemas.microsoft.com/office/powerpoint/2010/main" val="152754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7EDF3-DEDD-174C-9010-CA2D64AAD6E8}"/>
              </a:ext>
            </a:extLst>
          </p:cNvPr>
          <p:cNvSpPr>
            <a:spLocks noGrp="1"/>
          </p:cNvSpPr>
          <p:nvPr>
            <p:ph type="title"/>
          </p:nvPr>
        </p:nvSpPr>
        <p:spPr/>
        <p:txBody>
          <a:bodyPr/>
          <a:lstStyle/>
          <a:p>
            <a:r>
              <a:rPr lang="fr-FR" dirty="0"/>
              <a:t>Montée de l’instabilité financière</a:t>
            </a:r>
          </a:p>
        </p:txBody>
      </p:sp>
      <p:sp>
        <p:nvSpPr>
          <p:cNvPr id="3" name="Espace réservé du contenu 2">
            <a:extLst>
              <a:ext uri="{FF2B5EF4-FFF2-40B4-BE49-F238E27FC236}">
                <a16:creationId xmlns:a16="http://schemas.microsoft.com/office/drawing/2014/main" id="{38C3C2D5-139E-9B47-B2EB-7F46ADBBA8F8}"/>
              </a:ext>
            </a:extLst>
          </p:cNvPr>
          <p:cNvSpPr>
            <a:spLocks noGrp="1"/>
          </p:cNvSpPr>
          <p:nvPr>
            <p:ph idx="1"/>
          </p:nvPr>
        </p:nvSpPr>
        <p:spPr/>
        <p:txBody>
          <a:bodyPr>
            <a:normAutofit lnSpcReduction="10000"/>
          </a:bodyPr>
          <a:lstStyle/>
          <a:p>
            <a:r>
              <a:rPr lang="fr-FR" dirty="0"/>
              <a:t>Cette expansion du système financier pourrait avoir renforcé l’instabilité financière. </a:t>
            </a:r>
          </a:p>
          <a:p>
            <a:pPr lvl="1"/>
            <a:r>
              <a:rPr lang="fr-FR" dirty="0"/>
              <a:t>Les faillites de banques régionales aux États-Unis, au printemps 2023, suivies par celle de Crédit Suisse en Europe, ainsi que les difficultés croissantes observées sur les marchés immobiliers en Chine, mais aussi aux États-Unis et en Europe à la suite de la remontée des taux d’intérêt, ont rappelé les prémices de la crise financière de 2007-2008. </a:t>
            </a:r>
          </a:p>
          <a:p>
            <a:pPr marL="457200" lvl="1" indent="0">
              <a:buNone/>
            </a:pPr>
            <a:endParaRPr lang="fr-FR" dirty="0"/>
          </a:p>
        </p:txBody>
      </p:sp>
    </p:spTree>
    <p:extLst>
      <p:ext uri="{BB962C8B-B14F-4D97-AF65-F5344CB8AC3E}">
        <p14:creationId xmlns:p14="http://schemas.microsoft.com/office/powerpoint/2010/main" val="239035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2A4526-DB9B-D143-9021-AF8D753E117B}"/>
              </a:ext>
            </a:extLst>
          </p:cNvPr>
          <p:cNvSpPr>
            <a:spLocks noGrp="1"/>
          </p:cNvSpPr>
          <p:nvPr>
            <p:ph type="title"/>
          </p:nvPr>
        </p:nvSpPr>
        <p:spPr/>
        <p:txBody>
          <a:bodyPr/>
          <a:lstStyle/>
          <a:p>
            <a:r>
              <a:rPr lang="fr-FR" i="1" dirty="0"/>
              <a:t>QT light </a:t>
            </a:r>
            <a:r>
              <a:rPr lang="fr-FR" dirty="0"/>
              <a:t>et de courte durée</a:t>
            </a:r>
          </a:p>
        </p:txBody>
      </p:sp>
      <p:sp>
        <p:nvSpPr>
          <p:cNvPr id="3" name="Espace réservé du contenu 2">
            <a:extLst>
              <a:ext uri="{FF2B5EF4-FFF2-40B4-BE49-F238E27FC236}">
                <a16:creationId xmlns:a16="http://schemas.microsoft.com/office/drawing/2014/main" id="{6B6D780A-BB38-5746-A52C-5CBDC6B6217D}"/>
              </a:ext>
            </a:extLst>
          </p:cNvPr>
          <p:cNvSpPr>
            <a:spLocks noGrp="1"/>
          </p:cNvSpPr>
          <p:nvPr>
            <p:ph idx="1"/>
          </p:nvPr>
        </p:nvSpPr>
        <p:spPr>
          <a:xfrm>
            <a:off x="457200" y="1600200"/>
            <a:ext cx="8229600" cy="5154561"/>
          </a:xfrm>
        </p:spPr>
        <p:txBody>
          <a:bodyPr>
            <a:normAutofit fontScale="77500" lnSpcReduction="20000"/>
          </a:bodyPr>
          <a:lstStyle/>
          <a:p>
            <a:r>
              <a:rPr lang="fr-FR" dirty="0"/>
              <a:t>Face à l’inflation au sortir de la crise sanitaire (2021), les banques centrales ont remonté leur taux d’intérêt.</a:t>
            </a:r>
          </a:p>
          <a:p>
            <a:r>
              <a:rPr lang="fr-FR" dirty="0"/>
              <a:t>Le resserrement des politiques monétaires a amorcé une contraction des bilans des banques centrales </a:t>
            </a:r>
          </a:p>
          <a:p>
            <a:r>
              <a:rPr lang="fr-FR" dirty="0"/>
              <a:t>Mais cela n’a pas freiné longtemps la financiarisation</a:t>
            </a:r>
          </a:p>
          <a:p>
            <a:pPr lvl="1"/>
            <a:r>
              <a:rPr lang="fr-FR" dirty="0"/>
              <a:t>le </a:t>
            </a:r>
            <a:r>
              <a:rPr lang="fr-FR" i="1" dirty="0"/>
              <a:t>quantitative </a:t>
            </a:r>
            <a:r>
              <a:rPr lang="fr-FR" i="1" dirty="0" err="1"/>
              <a:t>easing</a:t>
            </a:r>
            <a:r>
              <a:rPr lang="fr-FR" i="1" dirty="0"/>
              <a:t> (QE) </a:t>
            </a:r>
            <a:r>
              <a:rPr lang="fr-FR" dirty="0"/>
              <a:t>n’est pas aisément réversible : moins facile à inverser qu’à déployer. </a:t>
            </a:r>
          </a:p>
          <a:p>
            <a:pPr lvl="1"/>
            <a:r>
              <a:rPr lang="fr-FR" dirty="0"/>
              <a:t>Même si le </a:t>
            </a:r>
            <a:r>
              <a:rPr lang="fr-FR" i="1" dirty="0"/>
              <a:t>quantitative </a:t>
            </a:r>
            <a:r>
              <a:rPr lang="fr-FR" i="1" dirty="0" err="1"/>
              <a:t>tightening</a:t>
            </a:r>
            <a:r>
              <a:rPr lang="fr-FR" i="1" dirty="0"/>
              <a:t> (QT) </a:t>
            </a:r>
            <a:r>
              <a:rPr lang="fr-FR" dirty="0"/>
              <a:t>a effectivement débuté, nulle part les banques centrales n’ont vendu massivement les titres achetés au cours de ces dernières années. Au mieux, elles ne réinvestissent pas sur les marchés de titres les montants de remboursement des titres qui arrivent à échéance, ce qui suffit à contracter leur bilan.</a:t>
            </a:r>
          </a:p>
          <a:p>
            <a:pPr lvl="1"/>
            <a:r>
              <a:rPr lang="fr-FR" dirty="0"/>
              <a:t>Le resserrement des politiques monétaires est déjà en pause. Plusieurs baisses de taux directeurs en 2024-2025. Taux neutre ?</a:t>
            </a:r>
          </a:p>
        </p:txBody>
      </p:sp>
    </p:spTree>
    <p:extLst>
      <p:ext uri="{BB962C8B-B14F-4D97-AF65-F5344CB8AC3E}">
        <p14:creationId xmlns:p14="http://schemas.microsoft.com/office/powerpoint/2010/main" val="25921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p>
        </p:txBody>
      </p:sp>
      <p:sp>
        <p:nvSpPr>
          <p:cNvPr id="3" name="Espace réservé du contenu 2"/>
          <p:cNvSpPr>
            <a:spLocks noGrp="1"/>
          </p:cNvSpPr>
          <p:nvPr>
            <p:ph idx="1"/>
          </p:nvPr>
        </p:nvSpPr>
        <p:spPr>
          <a:xfrm>
            <a:off x="457200" y="1417638"/>
            <a:ext cx="8229600" cy="5361534"/>
          </a:xfrm>
        </p:spPr>
        <p:txBody>
          <a:bodyPr>
            <a:normAutofit fontScale="85000" lnSpcReduction="20000"/>
          </a:bodyPr>
          <a:lstStyle/>
          <a:p>
            <a:r>
              <a:rPr lang="fr-FR" dirty="0"/>
              <a:t>Des réformes ont eu lieu après la crise financière de 2007-2008 (Bâle 3, </a:t>
            </a:r>
            <a:r>
              <a:rPr lang="fr-FR" dirty="0" err="1"/>
              <a:t>Dodd</a:t>
            </a:r>
            <a:r>
              <a:rPr lang="fr-FR" dirty="0"/>
              <a:t>-Frank </a:t>
            </a:r>
            <a:r>
              <a:rPr lang="fr-FR" dirty="0" err="1"/>
              <a:t>Act</a:t>
            </a:r>
            <a:r>
              <a:rPr lang="fr-FR" dirty="0"/>
              <a:t>, Union bancaire …)</a:t>
            </a:r>
          </a:p>
          <a:p>
            <a:r>
              <a:rPr lang="fr-FR" dirty="0" err="1"/>
              <a:t>Trump</a:t>
            </a:r>
            <a:r>
              <a:rPr lang="fr-FR" dirty="0"/>
              <a:t> 1 avait commencé à vider le </a:t>
            </a:r>
            <a:r>
              <a:rPr lang="fr-FR" dirty="0" err="1"/>
              <a:t>Dodd</a:t>
            </a:r>
            <a:r>
              <a:rPr lang="fr-FR" dirty="0"/>
              <a:t>-Frank </a:t>
            </a:r>
            <a:r>
              <a:rPr lang="fr-FR" dirty="0" err="1"/>
              <a:t>Act</a:t>
            </a:r>
            <a:r>
              <a:rPr lang="fr-FR" dirty="0"/>
              <a:t> de sa substance, </a:t>
            </a:r>
            <a:r>
              <a:rPr lang="fr-FR" dirty="0" err="1"/>
              <a:t>Trump</a:t>
            </a:r>
            <a:r>
              <a:rPr lang="fr-FR" dirty="0"/>
              <a:t> 2 promet une dérégulation financière de plus grande ampleur.</a:t>
            </a:r>
          </a:p>
          <a:p>
            <a:r>
              <a:rPr lang="fr-FR" dirty="0"/>
              <a:t>Comment l’Europe va-t-elle réagir ?</a:t>
            </a:r>
          </a:p>
          <a:p>
            <a:pPr lvl="1"/>
            <a:r>
              <a:rPr lang="fr-FR" dirty="0"/>
              <a:t>Les « omnibus » de la Commission européenne laissent craindre le choix de la dérégulation financière </a:t>
            </a:r>
          </a:p>
          <a:p>
            <a:pPr lvl="1"/>
            <a:r>
              <a:rPr lang="fr-FR" dirty="0"/>
              <a:t>Pourtant la régulation financière peut être un levier pour avancer dans la transition écologique et protéger les intérêts européens (« protectionnisme financier de la dissuasion », </a:t>
            </a:r>
            <a:r>
              <a:rPr lang="fr-FR" dirty="0">
                <a:hlinkClick r:id="rId2"/>
              </a:rPr>
              <a:t>Amiel &amp; Vallée, mars 2025</a:t>
            </a:r>
            <a:r>
              <a:rPr lang="fr-FR" dirty="0"/>
              <a:t>)</a:t>
            </a:r>
          </a:p>
          <a:p>
            <a:r>
              <a:rPr lang="fr-FR" dirty="0"/>
              <a:t>Quelle résilience face à une nouvelle crise financière ?</a:t>
            </a:r>
          </a:p>
          <a:p>
            <a:r>
              <a:rPr lang="fr-FR" dirty="0"/>
              <a:t>Les banques centrales sont-elles les garantes de la stabilité financière ? </a:t>
            </a:r>
          </a:p>
          <a:p>
            <a:endParaRPr lang="fr-FR" dirty="0"/>
          </a:p>
        </p:txBody>
      </p:sp>
    </p:spTree>
    <p:extLst>
      <p:ext uri="{BB962C8B-B14F-4D97-AF65-F5344CB8AC3E}">
        <p14:creationId xmlns:p14="http://schemas.microsoft.com/office/powerpoint/2010/main" val="4150877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FBB92-B283-B245-86D9-FBCFD6C218A5}"/>
              </a:ext>
            </a:extLst>
          </p:cNvPr>
          <p:cNvSpPr>
            <a:spLocks noGrp="1"/>
          </p:cNvSpPr>
          <p:nvPr>
            <p:ph type="title"/>
          </p:nvPr>
        </p:nvSpPr>
        <p:spPr/>
        <p:txBody>
          <a:bodyPr>
            <a:normAutofit fontScale="90000"/>
          </a:bodyPr>
          <a:lstStyle/>
          <a:p>
            <a:r>
              <a:rPr lang="fr-FR" dirty="0"/>
              <a:t>Banques centrales : Pompiers pyromanes ou </a:t>
            </a:r>
            <a:r>
              <a:rPr lang="fr-FR" dirty="0" err="1"/>
              <a:t>Sisyphes</a:t>
            </a:r>
            <a:r>
              <a:rPr lang="fr-FR" dirty="0"/>
              <a:t> ?</a:t>
            </a:r>
          </a:p>
        </p:txBody>
      </p:sp>
      <p:pic>
        <p:nvPicPr>
          <p:cNvPr id="1026" name="Picture 2" descr="Le mythe de Sisyphe ou le sens de l'absurde | France Culture">
            <a:extLst>
              <a:ext uri="{FF2B5EF4-FFF2-40B4-BE49-F238E27FC236}">
                <a16:creationId xmlns:a16="http://schemas.microsoft.com/office/drawing/2014/main" id="{C4915F4B-63E7-D24E-BD54-82983B977C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3431" y="1720645"/>
            <a:ext cx="7356672" cy="422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75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0855"/>
            <a:ext cx="8229600" cy="1656410"/>
          </a:xfrm>
        </p:spPr>
        <p:txBody>
          <a:bodyPr>
            <a:normAutofit fontScale="90000"/>
          </a:bodyPr>
          <a:lstStyle/>
          <a:p>
            <a:r>
              <a:rPr lang="fr-FR" i="1" dirty="0"/>
              <a:t>Les BC condamnées à éteindre les incendies financiers et rallumant la mèche de ceux d’après (Sisyphe)</a:t>
            </a:r>
          </a:p>
        </p:txBody>
      </p:sp>
      <p:sp>
        <p:nvSpPr>
          <p:cNvPr id="3" name="Espace réservé du contenu 2"/>
          <p:cNvSpPr>
            <a:spLocks noGrp="1"/>
          </p:cNvSpPr>
          <p:nvPr>
            <p:ph idx="1"/>
          </p:nvPr>
        </p:nvSpPr>
        <p:spPr>
          <a:xfrm>
            <a:off x="530832" y="2182940"/>
            <a:ext cx="8229600" cy="4525963"/>
          </a:xfrm>
        </p:spPr>
        <p:txBody>
          <a:bodyPr>
            <a:normAutofit fontScale="77500" lnSpcReduction="20000"/>
          </a:bodyPr>
          <a:lstStyle/>
          <a:p>
            <a:r>
              <a:rPr lang="fr-FR" dirty="0"/>
              <a:t>Lorsqu’une crise financière éclate, la banque centrale intervient comme « prêteur en dernier ressort » (pompier des incendies financiers).</a:t>
            </a:r>
          </a:p>
          <a:p>
            <a:r>
              <a:rPr lang="fr-FR" dirty="0"/>
              <a:t>La crise de 1929 leur a enseigné que cette intervention était nécessaire. </a:t>
            </a:r>
          </a:p>
          <a:p>
            <a:r>
              <a:rPr lang="fr-FR" dirty="0"/>
              <a:t>Ce type d’intervention après coup a bien fonctionné en 1987 et en 2001. Plus difficile en 2008 !</a:t>
            </a:r>
          </a:p>
          <a:p>
            <a:r>
              <a:rPr lang="fr-FR" dirty="0"/>
              <a:t>Le problème est que l’extinction de l’incendie consiste à abaisser les taux au plancher et à abreuver les banques et les marchés de toutes les liquidités nécessaires.</a:t>
            </a:r>
          </a:p>
          <a:p>
            <a:r>
              <a:rPr lang="fr-FR" dirty="0"/>
              <a:t>Ces mesures et celles dites « non conventionnelles » d’achats d’actifs contribuent à la formation de nouvelles bulles de prix d’actifs.</a:t>
            </a:r>
          </a:p>
        </p:txBody>
      </p:sp>
    </p:spTree>
    <p:extLst>
      <p:ext uri="{BB962C8B-B14F-4D97-AF65-F5344CB8AC3E}">
        <p14:creationId xmlns:p14="http://schemas.microsoft.com/office/powerpoint/2010/main" val="2371396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r>
              <a:rPr lang="fr-FR" dirty="0"/>
              <a:t>4. Vers une nouvelle crise financière ?</a:t>
            </a:r>
            <a:br>
              <a:rPr lang="fr-FR" dirty="0"/>
            </a:br>
            <a:endParaRPr lang="fr-FR" dirty="0"/>
          </a:p>
        </p:txBody>
      </p:sp>
      <p:sp>
        <p:nvSpPr>
          <p:cNvPr id="3" name="Espace réservé du contenu 2"/>
          <p:cNvSpPr>
            <a:spLocks noGrp="1"/>
          </p:cNvSpPr>
          <p:nvPr>
            <p:ph idx="1"/>
          </p:nvPr>
        </p:nvSpPr>
        <p:spPr>
          <a:xfrm>
            <a:off x="457200" y="1319316"/>
            <a:ext cx="8229600" cy="5440362"/>
          </a:xfrm>
        </p:spPr>
        <p:txBody>
          <a:bodyPr>
            <a:normAutofit fontScale="85000" lnSpcReduction="20000"/>
          </a:bodyPr>
          <a:lstStyle/>
          <a:p>
            <a:pPr>
              <a:defRPr/>
            </a:pPr>
            <a:r>
              <a:rPr lang="fr-FR" dirty="0"/>
              <a:t>Que nous disent Irving Fisher, </a:t>
            </a:r>
            <a:r>
              <a:rPr lang="fr-FR" dirty="0" err="1"/>
              <a:t>Hyman</a:t>
            </a:r>
            <a:r>
              <a:rPr lang="fr-FR" dirty="0"/>
              <a:t> </a:t>
            </a:r>
            <a:r>
              <a:rPr lang="fr-FR" dirty="0" err="1"/>
              <a:t>Minsky</a:t>
            </a:r>
            <a:r>
              <a:rPr lang="fr-FR" dirty="0"/>
              <a:t>, Charles </a:t>
            </a:r>
            <a:r>
              <a:rPr lang="fr-FR" dirty="0" err="1"/>
              <a:t>Kindleberger</a:t>
            </a:r>
            <a:r>
              <a:rPr lang="fr-FR" dirty="0"/>
              <a:t>, Claudio </a:t>
            </a:r>
            <a:r>
              <a:rPr lang="fr-FR" dirty="0" err="1"/>
              <a:t>Borio</a:t>
            </a:r>
            <a:r>
              <a:rPr lang="fr-FR" dirty="0"/>
              <a:t> à propos des crises financières</a:t>
            </a:r>
          </a:p>
          <a:p>
            <a:pPr lvl="1">
              <a:defRPr/>
            </a:pPr>
            <a:r>
              <a:rPr lang="fr-FR" sz="3200" dirty="0"/>
              <a:t>Elles se répètent sans jamais se ressembler vraiment mais avec des ingrédients communs : endettement, spéculation.</a:t>
            </a:r>
          </a:p>
          <a:p>
            <a:pPr lvl="1">
              <a:defRPr/>
            </a:pPr>
            <a:r>
              <a:rPr lang="fr-FR" sz="3200" dirty="0"/>
              <a:t>A l’</a:t>
            </a:r>
            <a:r>
              <a:rPr lang="fr-FR" altLang="ja-JP" sz="3200" dirty="0"/>
              <a:t>origine de chaque crise financière, il y a toujours un « boom », un « déplacement de l’économie » favorisé par telle invention, telle découverte … (IA)</a:t>
            </a:r>
          </a:p>
          <a:p>
            <a:pPr lvl="1">
              <a:defRPr/>
            </a:pPr>
            <a:r>
              <a:rPr lang="fr-FR" altLang="ja-JP" sz="3200" dirty="0"/>
              <a:t>Les comportements de financement risqués se multiplient dans les phases ascendante du cycle financier (emballement financier)</a:t>
            </a:r>
          </a:p>
          <a:p>
            <a:pPr lvl="1">
              <a:defRPr/>
            </a:pPr>
            <a:r>
              <a:rPr lang="fr-FR" altLang="ja-JP" sz="3200" dirty="0"/>
              <a:t>Les crises marquent le point de retournement du cycle financier (fréquence 16 à 20 ans … 17 ans nous séparent de 2008) </a:t>
            </a:r>
          </a:p>
          <a:p>
            <a:pPr lvl="1">
              <a:defRPr/>
            </a:pPr>
            <a:endParaRPr lang="fr-FR" sz="3200" dirty="0"/>
          </a:p>
          <a:p>
            <a:pPr lvl="1">
              <a:defRPr/>
            </a:pPr>
            <a:endParaRPr lang="fr-FR" sz="3200" dirty="0"/>
          </a:p>
          <a:p>
            <a:pPr lvl="1">
              <a:defRPr/>
            </a:pPr>
            <a:endParaRPr lang="fr-FR" sz="3200" dirty="0"/>
          </a:p>
          <a:p>
            <a:endParaRPr lang="fr-FR" dirty="0"/>
          </a:p>
        </p:txBody>
      </p:sp>
    </p:spTree>
    <p:extLst>
      <p:ext uri="{BB962C8B-B14F-4D97-AF65-F5344CB8AC3E}">
        <p14:creationId xmlns:p14="http://schemas.microsoft.com/office/powerpoint/2010/main" val="286278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1B292EF-7FAA-A749-8389-78F99BD9C1E9}"/>
              </a:ext>
            </a:extLst>
          </p:cNvPr>
          <p:cNvSpPr>
            <a:spLocks noGrp="1"/>
          </p:cNvSpPr>
          <p:nvPr>
            <p:ph type="title"/>
          </p:nvPr>
        </p:nvSpPr>
        <p:spPr/>
        <p:txBody>
          <a:bodyPr>
            <a:noAutofit/>
          </a:bodyPr>
          <a:lstStyle/>
          <a:p>
            <a:r>
              <a:rPr lang="fr-FR" sz="3600" dirty="0"/>
              <a:t>Dette globale </a:t>
            </a:r>
            <a:br>
              <a:rPr lang="fr-FR" sz="3600" dirty="0"/>
            </a:br>
            <a:r>
              <a:rPr lang="fr-FR" sz="3600" dirty="0"/>
              <a:t>(publique et privée au niveau mondial)</a:t>
            </a:r>
          </a:p>
        </p:txBody>
      </p:sp>
      <p:pic>
        <p:nvPicPr>
          <p:cNvPr id="6" name="Espace réservé du contenu 5">
            <a:extLst>
              <a:ext uri="{FF2B5EF4-FFF2-40B4-BE49-F238E27FC236}">
                <a16:creationId xmlns:a16="http://schemas.microsoft.com/office/drawing/2014/main" id="{D43817D2-E22F-FC45-9DD2-690564ADF4F2}"/>
              </a:ext>
            </a:extLst>
          </p:cNvPr>
          <p:cNvPicPr>
            <a:picLocks noGrp="1" noChangeAspect="1"/>
          </p:cNvPicPr>
          <p:nvPr>
            <p:ph idx="1"/>
          </p:nvPr>
        </p:nvPicPr>
        <p:blipFill>
          <a:blip r:embed="rId2"/>
          <a:stretch>
            <a:fillRect/>
          </a:stretch>
        </p:blipFill>
        <p:spPr>
          <a:xfrm>
            <a:off x="2207172" y="1600200"/>
            <a:ext cx="4640091" cy="4615044"/>
          </a:xfrm>
        </p:spPr>
      </p:pic>
      <p:sp>
        <p:nvSpPr>
          <p:cNvPr id="2" name="Espace réservé du numéro de diapositive 1">
            <a:extLst>
              <a:ext uri="{FF2B5EF4-FFF2-40B4-BE49-F238E27FC236}">
                <a16:creationId xmlns:a16="http://schemas.microsoft.com/office/drawing/2014/main" id="{A111D017-8895-B241-B868-34F97C2097BC}"/>
              </a:ext>
            </a:extLst>
          </p:cNvPr>
          <p:cNvSpPr>
            <a:spLocks noGrp="1"/>
          </p:cNvSpPr>
          <p:nvPr>
            <p:ph type="sldNum" sz="quarter" idx="12"/>
          </p:nvPr>
        </p:nvSpPr>
        <p:spPr/>
        <p:txBody>
          <a:bodyPr/>
          <a:lstStyle/>
          <a:p>
            <a:fld id="{365AABCE-B532-514F-8474-AE2411C92939}" type="slidenum">
              <a:rPr lang="fr-FR" smtClean="0"/>
              <a:t>23</a:t>
            </a:fld>
            <a:endParaRPr lang="fr-FR"/>
          </a:p>
        </p:txBody>
      </p:sp>
      <p:sp>
        <p:nvSpPr>
          <p:cNvPr id="7" name="ZoneTexte 6">
            <a:extLst>
              <a:ext uri="{FF2B5EF4-FFF2-40B4-BE49-F238E27FC236}">
                <a16:creationId xmlns:a16="http://schemas.microsoft.com/office/drawing/2014/main" id="{6D5A8CA9-756B-604F-B780-2E814C166ACB}"/>
              </a:ext>
            </a:extLst>
          </p:cNvPr>
          <p:cNvSpPr txBox="1"/>
          <p:nvPr/>
        </p:nvSpPr>
        <p:spPr>
          <a:xfrm>
            <a:off x="199697" y="6215244"/>
            <a:ext cx="7987862" cy="646331"/>
          </a:xfrm>
          <a:prstGeom prst="rect">
            <a:avLst/>
          </a:prstGeom>
          <a:noFill/>
        </p:spPr>
        <p:txBody>
          <a:bodyPr wrap="square" rtlCol="0">
            <a:spAutoFit/>
          </a:bodyPr>
          <a:lstStyle/>
          <a:p>
            <a:r>
              <a:rPr lang="fr-FR" dirty="0"/>
              <a:t>Source : FMI, https://</a:t>
            </a:r>
            <a:r>
              <a:rPr lang="fr-FR" dirty="0" err="1"/>
              <a:t>www.imf.org</a:t>
            </a:r>
            <a:r>
              <a:rPr lang="fr-FR" dirty="0"/>
              <a:t>/en/Blogs/Articles/2023/09/13/global-</a:t>
            </a:r>
            <a:r>
              <a:rPr lang="fr-FR" dirty="0" err="1"/>
              <a:t>debt</a:t>
            </a:r>
            <a:r>
              <a:rPr lang="fr-FR" dirty="0"/>
              <a:t>-</a:t>
            </a:r>
            <a:r>
              <a:rPr lang="fr-FR" dirty="0" err="1"/>
              <a:t>is</a:t>
            </a:r>
            <a:r>
              <a:rPr lang="fr-FR" dirty="0"/>
              <a:t>-</a:t>
            </a:r>
            <a:r>
              <a:rPr lang="fr-FR" dirty="0" err="1"/>
              <a:t>returning</a:t>
            </a:r>
            <a:r>
              <a:rPr lang="fr-FR" dirty="0"/>
              <a:t>-to-</a:t>
            </a:r>
            <a:r>
              <a:rPr lang="fr-FR" dirty="0" err="1"/>
              <a:t>its</a:t>
            </a:r>
            <a:r>
              <a:rPr lang="fr-FR" dirty="0"/>
              <a:t>-</a:t>
            </a:r>
            <a:r>
              <a:rPr lang="fr-FR" dirty="0" err="1"/>
              <a:t>rising</a:t>
            </a:r>
            <a:r>
              <a:rPr lang="fr-FR" dirty="0"/>
              <a:t>-trend</a:t>
            </a:r>
          </a:p>
        </p:txBody>
      </p:sp>
    </p:spTree>
    <p:extLst>
      <p:ext uri="{BB962C8B-B14F-4D97-AF65-F5344CB8AC3E}">
        <p14:creationId xmlns:p14="http://schemas.microsoft.com/office/powerpoint/2010/main" val="1978382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C4D46E-2F0B-D649-AB42-52DCA0DFC499}"/>
              </a:ext>
            </a:extLst>
          </p:cNvPr>
          <p:cNvSpPr>
            <a:spLocks noGrp="1"/>
          </p:cNvSpPr>
          <p:nvPr>
            <p:ph type="title"/>
          </p:nvPr>
        </p:nvSpPr>
        <p:spPr/>
        <p:txBody>
          <a:bodyPr>
            <a:normAutofit fontScale="90000"/>
          </a:bodyPr>
          <a:lstStyle/>
          <a:p>
            <a:r>
              <a:rPr lang="fr-FR" dirty="0"/>
              <a:t>Bulle IA ?</a:t>
            </a:r>
            <a:br>
              <a:rPr lang="fr-FR" dirty="0"/>
            </a:br>
            <a:r>
              <a:rPr lang="fr-FR" dirty="0"/>
              <a:t>(action </a:t>
            </a:r>
            <a:r>
              <a:rPr lang="fr-FR" dirty="0" err="1"/>
              <a:t>Nvidia</a:t>
            </a:r>
            <a:r>
              <a:rPr lang="fr-FR" dirty="0"/>
              <a:t> / S&amp;P500)</a:t>
            </a:r>
          </a:p>
        </p:txBody>
      </p:sp>
      <p:pic>
        <p:nvPicPr>
          <p:cNvPr id="4" name="Espace réservé du contenu 3">
            <a:extLst>
              <a:ext uri="{FF2B5EF4-FFF2-40B4-BE49-F238E27FC236}">
                <a16:creationId xmlns:a16="http://schemas.microsoft.com/office/drawing/2014/main" id="{961A9851-3873-114B-8FFC-CA859AEB46B3}"/>
              </a:ext>
            </a:extLst>
          </p:cNvPr>
          <p:cNvPicPr>
            <a:picLocks noGrp="1" noChangeAspect="1"/>
          </p:cNvPicPr>
          <p:nvPr>
            <p:ph idx="1"/>
          </p:nvPr>
        </p:nvPicPr>
        <p:blipFill>
          <a:blip r:embed="rId2"/>
          <a:stretch>
            <a:fillRect/>
          </a:stretch>
        </p:blipFill>
        <p:spPr>
          <a:xfrm>
            <a:off x="1582993" y="1600200"/>
            <a:ext cx="5751871" cy="4903381"/>
          </a:xfrm>
          <a:prstGeom prst="rect">
            <a:avLst/>
          </a:prstGeom>
        </p:spPr>
      </p:pic>
    </p:spTree>
    <p:extLst>
      <p:ext uri="{BB962C8B-B14F-4D97-AF65-F5344CB8AC3E}">
        <p14:creationId xmlns:p14="http://schemas.microsoft.com/office/powerpoint/2010/main" val="518564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Espace réservé du contenu 3">
            <a:extLst>
              <a:ext uri="{FF2B5EF4-FFF2-40B4-BE49-F238E27FC236}">
                <a16:creationId xmlns:a16="http://schemas.microsoft.com/office/drawing/2014/main" id="{B53E9025-8322-C44F-BE65-7A7520004A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197" r="-6197"/>
          <a:stretch>
            <a:fillRect/>
          </a:stretch>
        </p:blipFill>
        <p:spPr>
          <a:xfrm>
            <a:off x="-11113" y="488950"/>
            <a:ext cx="9077326" cy="563721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4212B-60E1-2246-9235-4BC4B50D74BE}"/>
              </a:ext>
            </a:extLst>
          </p:cNvPr>
          <p:cNvSpPr>
            <a:spLocks noGrp="1"/>
          </p:cNvSpPr>
          <p:nvPr>
            <p:ph type="title"/>
          </p:nvPr>
        </p:nvSpPr>
        <p:spPr/>
        <p:txBody>
          <a:bodyPr>
            <a:normAutofit fontScale="90000"/>
          </a:bodyPr>
          <a:lstStyle/>
          <a:p>
            <a:br>
              <a:rPr lang="fr-FR" dirty="0"/>
            </a:br>
            <a:r>
              <a:rPr lang="fr-FR" dirty="0"/>
              <a:t>5. Quel avenir pour la régulation financière ?</a:t>
            </a:r>
            <a:br>
              <a:rPr lang="fr-FR" dirty="0"/>
            </a:br>
            <a:endParaRPr lang="fr-FR" dirty="0"/>
          </a:p>
        </p:txBody>
      </p:sp>
      <p:sp>
        <p:nvSpPr>
          <p:cNvPr id="3" name="Espace réservé du contenu 2">
            <a:extLst>
              <a:ext uri="{FF2B5EF4-FFF2-40B4-BE49-F238E27FC236}">
                <a16:creationId xmlns:a16="http://schemas.microsoft.com/office/drawing/2014/main" id="{721C02ED-1533-5342-91DA-5365E44F738A}"/>
              </a:ext>
            </a:extLst>
          </p:cNvPr>
          <p:cNvSpPr>
            <a:spLocks noGrp="1"/>
          </p:cNvSpPr>
          <p:nvPr>
            <p:ph idx="1"/>
          </p:nvPr>
        </p:nvSpPr>
        <p:spPr/>
        <p:txBody>
          <a:bodyPr/>
          <a:lstStyle/>
          <a:p>
            <a:r>
              <a:rPr lang="fr-FR" dirty="0"/>
              <a:t>Grand risque de dérégulation financière aux Etats-Unis mais possiblement aussi en Europe</a:t>
            </a:r>
          </a:p>
          <a:p>
            <a:r>
              <a:rPr lang="fr-FR" dirty="0"/>
              <a:t>Plusieurs scénarios envisageables en fonction de la réponse européenne.</a:t>
            </a:r>
          </a:p>
        </p:txBody>
      </p:sp>
    </p:spTree>
    <p:extLst>
      <p:ext uri="{BB962C8B-B14F-4D97-AF65-F5344CB8AC3E}">
        <p14:creationId xmlns:p14="http://schemas.microsoft.com/office/powerpoint/2010/main" val="2073801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a:t>Trump</a:t>
            </a:r>
            <a:r>
              <a:rPr lang="fr-FR" dirty="0"/>
              <a:t> 1 : les prémices de la dérégulation financière  </a:t>
            </a:r>
          </a:p>
        </p:txBody>
      </p:sp>
      <p:pic>
        <p:nvPicPr>
          <p:cNvPr id="6" name="Espace réservé du contenu 5"/>
          <p:cNvPicPr>
            <a:picLocks noGrp="1" noChangeAspect="1"/>
          </p:cNvPicPr>
          <p:nvPr>
            <p:ph sz="half" idx="1"/>
          </p:nvPr>
        </p:nvPicPr>
        <p:blipFill>
          <a:blip r:embed="rId3"/>
          <a:srcRect l="21483" r="21483"/>
          <a:stretch>
            <a:fillRect/>
          </a:stretch>
        </p:blipFill>
        <p:spPr>
          <a:xfrm>
            <a:off x="722671" y="1604783"/>
            <a:ext cx="3255565" cy="3648434"/>
          </a:xfrm>
        </p:spPr>
      </p:pic>
      <p:pic>
        <p:nvPicPr>
          <p:cNvPr id="9" name="Espace réservé du contenu 8"/>
          <p:cNvPicPr>
            <a:picLocks noGrp="1" noChangeAspect="1"/>
          </p:cNvPicPr>
          <p:nvPr>
            <p:ph sz="half" idx="2"/>
          </p:nvPr>
        </p:nvPicPr>
        <p:blipFill>
          <a:blip r:embed="rId4"/>
          <a:srcRect l="16581" r="16581"/>
          <a:stretch>
            <a:fillRect/>
          </a:stretch>
        </p:blipFill>
        <p:spPr>
          <a:xfrm>
            <a:off x="5512303" y="1514166"/>
            <a:ext cx="3351478" cy="3499619"/>
          </a:xfrm>
        </p:spPr>
      </p:pic>
      <p:sp>
        <p:nvSpPr>
          <p:cNvPr id="7" name="ZoneTexte 6"/>
          <p:cNvSpPr txBox="1"/>
          <p:nvPr/>
        </p:nvSpPr>
        <p:spPr>
          <a:xfrm>
            <a:off x="127819" y="5270093"/>
            <a:ext cx="5230762" cy="1815882"/>
          </a:xfrm>
          <a:prstGeom prst="rect">
            <a:avLst/>
          </a:prstGeom>
          <a:noFill/>
        </p:spPr>
        <p:txBody>
          <a:bodyPr wrap="square" rtlCol="0">
            <a:spAutoFit/>
          </a:bodyPr>
          <a:lstStyle/>
          <a:p>
            <a:r>
              <a:rPr lang="fr-FR" sz="1600" dirty="0">
                <a:latin typeface="+mj-lt"/>
              </a:rPr>
              <a:t>Donald </a:t>
            </a:r>
            <a:r>
              <a:rPr lang="fr-FR" sz="1600" dirty="0" err="1">
                <a:latin typeface="+mj-lt"/>
              </a:rPr>
              <a:t>Trump</a:t>
            </a:r>
            <a:r>
              <a:rPr lang="fr-FR" sz="1600" dirty="0">
                <a:latin typeface="+mj-lt"/>
              </a:rPr>
              <a:t> et ses juristes le 14 février 2017. 1</a:t>
            </a:r>
            <a:r>
              <a:rPr lang="fr-FR" sz="1600" baseline="30000" dirty="0">
                <a:latin typeface="+mj-lt"/>
              </a:rPr>
              <a:t>er</a:t>
            </a:r>
            <a:r>
              <a:rPr lang="fr-FR" sz="1600" dirty="0">
                <a:latin typeface="+mj-lt"/>
              </a:rPr>
              <a:t> coup de canif dans le DFA. </a:t>
            </a:r>
            <a:r>
              <a:rPr lang="fr-FR" sz="1600" dirty="0">
                <a:effectLst/>
                <a:latin typeface="+mj-lt"/>
              </a:rPr>
              <a:t>En 2018, le seuil à partir duquel les banques sont considérées comme « systémiques » a été relevé de 50 à 250 milliards de dollars d’actifs. Leur nombre est </a:t>
            </a:r>
            <a:r>
              <a:rPr lang="fr-FR" sz="1600" dirty="0">
                <a:latin typeface="+mj-lt"/>
              </a:rPr>
              <a:t>passé </a:t>
            </a:r>
            <a:r>
              <a:rPr lang="fr-FR" sz="1600" dirty="0">
                <a:effectLst/>
                <a:latin typeface="+mj-lt"/>
              </a:rPr>
              <a:t>de 39 à 12. Deux tiers ont ainsi échappé aux stress tests et à la surveillance renforcée (dont SVB).</a:t>
            </a:r>
            <a:endParaRPr lang="fr-FR" sz="2800" dirty="0"/>
          </a:p>
          <a:p>
            <a:r>
              <a:rPr lang="fr-FR" sz="1600" dirty="0">
                <a:latin typeface="+mj-lt"/>
              </a:rPr>
              <a:t> </a:t>
            </a:r>
          </a:p>
        </p:txBody>
      </p:sp>
      <p:sp>
        <p:nvSpPr>
          <p:cNvPr id="10" name="ZoneTexte 9"/>
          <p:cNvSpPr txBox="1"/>
          <p:nvPr/>
        </p:nvSpPr>
        <p:spPr>
          <a:xfrm>
            <a:off x="5466735" y="5125353"/>
            <a:ext cx="3805147" cy="2031325"/>
          </a:xfrm>
          <a:prstGeom prst="rect">
            <a:avLst/>
          </a:prstGeom>
          <a:noFill/>
        </p:spPr>
        <p:txBody>
          <a:bodyPr wrap="square" rtlCol="0">
            <a:spAutoFit/>
          </a:bodyPr>
          <a:lstStyle/>
          <a:p>
            <a:r>
              <a:rPr lang="fr-FR" dirty="0"/>
              <a:t>En Europe : L’Union des marché de capitaux lancée en 2015 sous la présidence de JC Juncker à la CE : accès à la dette et titrisation </a:t>
            </a:r>
            <a:r>
              <a:rPr lang="is-IS" dirty="0"/>
              <a:t>…</a:t>
            </a:r>
          </a:p>
          <a:p>
            <a:r>
              <a:rPr lang="is-IS" dirty="0"/>
              <a:t>Puis Pacte vert sous la présidence d‘Ursula von der Leyen.</a:t>
            </a:r>
          </a:p>
          <a:p>
            <a:endParaRPr lang="fr-FR" dirty="0"/>
          </a:p>
        </p:txBody>
      </p:sp>
    </p:spTree>
    <p:extLst>
      <p:ext uri="{BB962C8B-B14F-4D97-AF65-F5344CB8AC3E}">
        <p14:creationId xmlns:p14="http://schemas.microsoft.com/office/powerpoint/2010/main" val="3187227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662" y="306169"/>
            <a:ext cx="8560676" cy="1143000"/>
          </a:xfrm>
        </p:spPr>
        <p:txBody>
          <a:bodyPr>
            <a:noAutofit/>
          </a:bodyPr>
          <a:lstStyle/>
          <a:p>
            <a:r>
              <a:rPr lang="fr-FR" sz="3600" dirty="0" err="1"/>
              <a:t>Trump</a:t>
            </a:r>
            <a:r>
              <a:rPr lang="fr-FR" sz="3600" dirty="0"/>
              <a:t> 2 : une dérégulation financière de plus grande ampleur en perspective / réponse EU</a:t>
            </a:r>
          </a:p>
        </p:txBody>
      </p:sp>
      <p:pic>
        <p:nvPicPr>
          <p:cNvPr id="12" name="Espace réservé du contenu 11">
            <a:extLst>
              <a:ext uri="{FF2B5EF4-FFF2-40B4-BE49-F238E27FC236}">
                <a16:creationId xmlns:a16="http://schemas.microsoft.com/office/drawing/2014/main" id="{798119B2-B7FD-AE4E-9764-B88DC887137B}"/>
              </a:ext>
            </a:extLst>
          </p:cNvPr>
          <p:cNvPicPr>
            <a:picLocks noGrp="1" noChangeAspect="1"/>
          </p:cNvPicPr>
          <p:nvPr>
            <p:ph sz="half" idx="1"/>
          </p:nvPr>
        </p:nvPicPr>
        <p:blipFill>
          <a:blip r:embed="rId2"/>
          <a:stretch>
            <a:fillRect/>
          </a:stretch>
        </p:blipFill>
        <p:spPr>
          <a:xfrm>
            <a:off x="68825" y="1716406"/>
            <a:ext cx="5123233" cy="2838689"/>
          </a:xfrm>
        </p:spPr>
      </p:pic>
      <p:pic>
        <p:nvPicPr>
          <p:cNvPr id="13" name="Picture 8">
            <a:extLst>
              <a:ext uri="{FF2B5EF4-FFF2-40B4-BE49-F238E27FC236}">
                <a16:creationId xmlns:a16="http://schemas.microsoft.com/office/drawing/2014/main" id="{EECB5977-D8C2-9B45-856B-FCD327504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190" y="2095247"/>
            <a:ext cx="2510798" cy="355511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A18DC791-8A2A-624D-A1F6-6EAB69F72DAC}"/>
              </a:ext>
            </a:extLst>
          </p:cNvPr>
          <p:cNvSpPr txBox="1"/>
          <p:nvPr/>
        </p:nvSpPr>
        <p:spPr>
          <a:xfrm>
            <a:off x="6455190" y="5692880"/>
            <a:ext cx="2688810" cy="1200329"/>
          </a:xfrm>
          <a:prstGeom prst="rect">
            <a:avLst/>
          </a:prstGeom>
          <a:noFill/>
        </p:spPr>
        <p:txBody>
          <a:bodyPr wrap="square" rtlCol="0">
            <a:spAutoFit/>
          </a:bodyPr>
          <a:lstStyle/>
          <a:p>
            <a:r>
              <a:rPr lang="fr-FR" dirty="0"/>
              <a:t>En Europe : </a:t>
            </a:r>
            <a:r>
              <a:rPr lang="fr-FR" dirty="0">
                <a:hlinkClick r:id="rId4"/>
              </a:rPr>
              <a:t>r</a:t>
            </a:r>
            <a:r>
              <a:rPr lang="fr-FR" sz="1800" dirty="0">
                <a:hlinkClick r:id="rId4"/>
              </a:rPr>
              <a:t>apport Draghi </a:t>
            </a:r>
            <a:r>
              <a:rPr lang="fr-FR" sz="1800" dirty="0"/>
              <a:t>(sept 2024)</a:t>
            </a:r>
          </a:p>
          <a:p>
            <a:r>
              <a:rPr lang="fr-FR" dirty="0"/>
              <a:t>Omnibus de la CE, </a:t>
            </a:r>
            <a:r>
              <a:rPr lang="fr-FR" dirty="0" err="1"/>
              <a:t>détricotage</a:t>
            </a:r>
            <a:r>
              <a:rPr lang="fr-FR" dirty="0"/>
              <a:t> du Pacte vert ?</a:t>
            </a:r>
          </a:p>
        </p:txBody>
      </p:sp>
      <p:pic>
        <p:nvPicPr>
          <p:cNvPr id="16" name="Image 15">
            <a:extLst>
              <a:ext uri="{FF2B5EF4-FFF2-40B4-BE49-F238E27FC236}">
                <a16:creationId xmlns:a16="http://schemas.microsoft.com/office/drawing/2014/main" id="{1528B1D2-87AC-1748-A827-4C3D92CDB286}"/>
              </a:ext>
            </a:extLst>
          </p:cNvPr>
          <p:cNvPicPr>
            <a:picLocks noChangeAspect="1"/>
          </p:cNvPicPr>
          <p:nvPr/>
        </p:nvPicPr>
        <p:blipFill>
          <a:blip r:embed="rId5"/>
          <a:stretch>
            <a:fillRect/>
          </a:stretch>
        </p:blipFill>
        <p:spPr>
          <a:xfrm>
            <a:off x="1956619" y="3872804"/>
            <a:ext cx="4247535" cy="2679027"/>
          </a:xfrm>
          <a:prstGeom prst="rect">
            <a:avLst/>
          </a:prstGeom>
        </p:spPr>
      </p:pic>
    </p:spTree>
    <p:extLst>
      <p:ext uri="{BB962C8B-B14F-4D97-AF65-F5344CB8AC3E}">
        <p14:creationId xmlns:p14="http://schemas.microsoft.com/office/powerpoint/2010/main" val="3612594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1CFDAD-2A04-3548-BF6E-8FFAA9F78AF3}"/>
              </a:ext>
            </a:extLst>
          </p:cNvPr>
          <p:cNvSpPr>
            <a:spLocks noGrp="1"/>
          </p:cNvSpPr>
          <p:nvPr>
            <p:ph type="title"/>
          </p:nvPr>
        </p:nvSpPr>
        <p:spPr/>
        <p:txBody>
          <a:bodyPr>
            <a:normAutofit/>
          </a:bodyPr>
          <a:lstStyle/>
          <a:p>
            <a:r>
              <a:rPr lang="fr-FR" dirty="0"/>
              <a:t>Plusieurs scénarios envisageables</a:t>
            </a:r>
          </a:p>
        </p:txBody>
      </p:sp>
      <p:sp>
        <p:nvSpPr>
          <p:cNvPr id="3" name="Espace réservé du contenu 2">
            <a:extLst>
              <a:ext uri="{FF2B5EF4-FFF2-40B4-BE49-F238E27FC236}">
                <a16:creationId xmlns:a16="http://schemas.microsoft.com/office/drawing/2014/main" id="{F428CEB6-40CB-8D4B-8745-96BBBD8E3FFC}"/>
              </a:ext>
            </a:extLst>
          </p:cNvPr>
          <p:cNvSpPr>
            <a:spLocks noGrp="1"/>
          </p:cNvSpPr>
          <p:nvPr>
            <p:ph idx="1"/>
          </p:nvPr>
        </p:nvSpPr>
        <p:spPr>
          <a:xfrm>
            <a:off x="457200" y="1600200"/>
            <a:ext cx="8229600" cy="5085735"/>
          </a:xfrm>
        </p:spPr>
        <p:txBody>
          <a:bodyPr>
            <a:normAutofit fontScale="77500" lnSpcReduction="20000"/>
          </a:bodyPr>
          <a:lstStyle/>
          <a:p>
            <a:r>
              <a:rPr lang="fr-FR" dirty="0"/>
              <a:t>Option 1/ Dérégulation aux États-Unis et en Europe : les « omnibus » de la Commission européenne appellent à </a:t>
            </a:r>
            <a:r>
              <a:rPr lang="fr-FR" dirty="0">
                <a:hlinkClick r:id="rId2"/>
              </a:rPr>
              <a:t>une simplification qui pourrait amener une déréglementation</a:t>
            </a:r>
            <a:endParaRPr lang="fr-FR" dirty="0"/>
          </a:p>
          <a:p>
            <a:r>
              <a:rPr lang="fr-FR" dirty="0"/>
              <a:t>Option 2/ Dérégulation aux États-Unis et statu quo en Europe : maintien du Pacte vert et pas de dérégulation financière</a:t>
            </a:r>
          </a:p>
          <a:p>
            <a:r>
              <a:rPr lang="fr-FR" dirty="0"/>
              <a:t>Option 3/ Vers un </a:t>
            </a:r>
            <a:r>
              <a:rPr lang="fr-FR" dirty="0">
                <a:hlinkClick r:id="rId3"/>
              </a:rPr>
              <a:t>protectionnisme financier </a:t>
            </a:r>
            <a:r>
              <a:rPr lang="fr-FR" dirty="0"/>
              <a:t>: exigences réglementaires et licences bancaires durcies pour les entreprises financières US</a:t>
            </a:r>
          </a:p>
          <a:p>
            <a:r>
              <a:rPr lang="fr-FR" dirty="0"/>
              <a:t>Option 4/ </a:t>
            </a:r>
            <a:r>
              <a:rPr lang="fr-FR" dirty="0">
                <a:hlinkClick r:id="rId4"/>
              </a:rPr>
              <a:t>Verdissement de la régulation financière </a:t>
            </a:r>
            <a:r>
              <a:rPr lang="fr-FR" dirty="0"/>
              <a:t>(prise en compte du risque climatique dans les pondérations du ratio de fonds propres, coussin de fonds propres climatiques) pour orienter les flux financiers vers les investissements de transition</a:t>
            </a:r>
          </a:p>
          <a:p>
            <a:endParaRPr lang="fr-FR" dirty="0"/>
          </a:p>
        </p:txBody>
      </p:sp>
    </p:spTree>
    <p:extLst>
      <p:ext uri="{BB962C8B-B14F-4D97-AF65-F5344CB8AC3E}">
        <p14:creationId xmlns:p14="http://schemas.microsoft.com/office/powerpoint/2010/main" val="354441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 de la présentation</a:t>
            </a:r>
          </a:p>
        </p:txBody>
      </p:sp>
      <p:sp>
        <p:nvSpPr>
          <p:cNvPr id="3" name="Espace réservé du contenu 2"/>
          <p:cNvSpPr>
            <a:spLocks noGrp="1"/>
          </p:cNvSpPr>
          <p:nvPr>
            <p:ph idx="1"/>
          </p:nvPr>
        </p:nvSpPr>
        <p:spPr/>
        <p:txBody>
          <a:bodyPr/>
          <a:lstStyle/>
          <a:p>
            <a:pPr marL="514350" indent="-514350">
              <a:buAutoNum type="arabicPeriod"/>
            </a:pPr>
            <a:r>
              <a:rPr lang="fr-FR" dirty="0"/>
              <a:t>Retour sur les réformes post crise 2007-2008</a:t>
            </a:r>
          </a:p>
          <a:p>
            <a:pPr marL="514350" indent="-514350">
              <a:buAutoNum type="arabicPeriod"/>
            </a:pPr>
            <a:r>
              <a:rPr lang="fr-FR" dirty="0"/>
              <a:t>Permanence des lignes de faille</a:t>
            </a:r>
          </a:p>
          <a:p>
            <a:pPr marL="514350" indent="-514350">
              <a:buAutoNum type="arabicPeriod"/>
            </a:pPr>
            <a:r>
              <a:rPr lang="fr-FR" dirty="0"/>
              <a:t>L’action des banques centrales face aux crises : quelles conséquences pour la stabilité financière ?</a:t>
            </a:r>
          </a:p>
          <a:p>
            <a:pPr marL="514350" indent="-514350">
              <a:buAutoNum type="arabicPeriod"/>
            </a:pPr>
            <a:r>
              <a:rPr lang="fr-FR" dirty="0"/>
              <a:t>Vers une nouvelle crise financière ?</a:t>
            </a:r>
          </a:p>
          <a:p>
            <a:pPr marL="514350" indent="-514350">
              <a:buAutoNum type="arabicPeriod"/>
            </a:pPr>
            <a:r>
              <a:rPr lang="fr-FR" dirty="0"/>
              <a:t>Quel avenir pour la régulation financière ?</a:t>
            </a:r>
          </a:p>
          <a:p>
            <a:endParaRPr lang="fr-FR" dirty="0"/>
          </a:p>
        </p:txBody>
      </p:sp>
    </p:spTree>
    <p:extLst>
      <p:ext uri="{BB962C8B-B14F-4D97-AF65-F5344CB8AC3E}">
        <p14:creationId xmlns:p14="http://schemas.microsoft.com/office/powerpoint/2010/main" val="57928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81C197A9-B9B3-4601-89DD-63230787CBC8}" type="slidenum">
              <a:rPr lang="fr-FR" smtClean="0"/>
              <a:t>30</a:t>
            </a:fld>
            <a:endParaRPr lang="fr-FR"/>
          </a:p>
        </p:txBody>
      </p:sp>
      <p:pic>
        <p:nvPicPr>
          <p:cNvPr id="3" name="Image 2"/>
          <p:cNvPicPr>
            <a:picLocks noChangeAspect="1"/>
          </p:cNvPicPr>
          <p:nvPr/>
        </p:nvPicPr>
        <p:blipFill>
          <a:blip r:embed="rId2"/>
          <a:stretch>
            <a:fillRect/>
          </a:stretch>
        </p:blipFill>
        <p:spPr>
          <a:xfrm>
            <a:off x="6258448" y="488441"/>
            <a:ext cx="2723101" cy="4278458"/>
          </a:xfrm>
          <a:prstGeom prst="rect">
            <a:avLst/>
          </a:prstGeom>
        </p:spPr>
      </p:pic>
      <p:pic>
        <p:nvPicPr>
          <p:cNvPr id="7" name="Picture 2">
            <a:extLst>
              <a:ext uri="{FF2B5EF4-FFF2-40B4-BE49-F238E27FC236}">
                <a16:creationId xmlns:a16="http://schemas.microsoft.com/office/drawing/2014/main" id="{1897429D-C2F7-154B-927D-6C1124A87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0" y="393290"/>
            <a:ext cx="2944003" cy="44687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mazon.fr - Parlons banque en 30 questions - Couppey-Soubeyran, Jézabel,  Nijdam, Christophe - Livres">
            <a:extLst>
              <a:ext uri="{FF2B5EF4-FFF2-40B4-BE49-F238E27FC236}">
                <a16:creationId xmlns:a16="http://schemas.microsoft.com/office/drawing/2014/main" id="{848A160C-5F2F-514D-BE13-A56A9003A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9070" y="1494298"/>
            <a:ext cx="2682841" cy="439010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997A989-E9B5-DE48-99EE-AC72666FF746}"/>
              </a:ext>
            </a:extLst>
          </p:cNvPr>
          <p:cNvSpPr txBox="1"/>
          <p:nvPr/>
        </p:nvSpPr>
        <p:spPr>
          <a:xfrm>
            <a:off x="6098752" y="4886630"/>
            <a:ext cx="3022534" cy="1200329"/>
          </a:xfrm>
          <a:prstGeom prst="rect">
            <a:avLst/>
          </a:prstGeom>
          <a:noFill/>
        </p:spPr>
        <p:txBody>
          <a:bodyPr wrap="square" rtlCol="0">
            <a:spAutoFit/>
          </a:bodyPr>
          <a:lstStyle/>
          <a:p>
            <a:r>
              <a:rPr lang="fr-FR" dirty="0"/>
              <a:t>Accès libre : http://</a:t>
            </a:r>
            <a:r>
              <a:rPr lang="fr-FR" dirty="0" err="1"/>
              <a:t>jezabel-couppey-soubeyran.fr</a:t>
            </a:r>
            <a:r>
              <a:rPr lang="fr-FR" dirty="0"/>
              <a:t>/</a:t>
            </a:r>
            <a:r>
              <a:rPr lang="fr-FR" dirty="0" err="1"/>
              <a:t>img</a:t>
            </a:r>
            <a:r>
              <a:rPr lang="fr-FR" dirty="0"/>
              <a:t>/book/</a:t>
            </a:r>
            <a:r>
              <a:rPr lang="fr-FR" dirty="0" err="1"/>
              <a:t>blablabanque.pdf</a:t>
            </a:r>
            <a:endParaRPr lang="fr-FR" dirty="0"/>
          </a:p>
        </p:txBody>
      </p:sp>
    </p:spTree>
    <p:extLst>
      <p:ext uri="{BB962C8B-B14F-4D97-AF65-F5344CB8AC3E}">
        <p14:creationId xmlns:p14="http://schemas.microsoft.com/office/powerpoint/2010/main" val="238933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r>
              <a:rPr lang="fr-FR" dirty="0"/>
              <a:t>1. Retour sur les réformes post crise 2007-2008</a:t>
            </a:r>
            <a:br>
              <a:rPr lang="fr-FR" dirty="0"/>
            </a:br>
            <a:endParaRPr lang="fr-FR" dirty="0"/>
          </a:p>
        </p:txBody>
      </p:sp>
      <p:sp>
        <p:nvSpPr>
          <p:cNvPr id="3" name="Espace réservé du contenu 2"/>
          <p:cNvSpPr>
            <a:spLocks noGrp="1"/>
          </p:cNvSpPr>
          <p:nvPr>
            <p:ph idx="1"/>
          </p:nvPr>
        </p:nvSpPr>
        <p:spPr>
          <a:xfrm>
            <a:off x="457200" y="1600200"/>
            <a:ext cx="8229600" cy="5017572"/>
          </a:xfrm>
        </p:spPr>
        <p:txBody>
          <a:bodyPr>
            <a:normAutofit fontScale="85000" lnSpcReduction="20000"/>
          </a:bodyPr>
          <a:lstStyle/>
          <a:p>
            <a:r>
              <a:rPr lang="fr-FR" dirty="0"/>
              <a:t>L’encadrement de l’activité des banques avant la crise de 2007-2008 reposait sur une réglementation « prudentielle » issue des accords de Bâle 1 (1988), puis Bâle 2 (2004) :</a:t>
            </a:r>
          </a:p>
          <a:p>
            <a:pPr lvl="1"/>
            <a:r>
              <a:rPr lang="fr-FR" dirty="0"/>
              <a:t>un ratio de fonds propres de 8% en proportion des actifs pondérés par les risques</a:t>
            </a:r>
          </a:p>
          <a:p>
            <a:pPr lvl="1"/>
            <a:r>
              <a:rPr lang="fr-FR" dirty="0"/>
              <a:t>définition large des fonds propres (seulement 4% de </a:t>
            </a:r>
            <a:r>
              <a:rPr lang="fr-FR" dirty="0" err="1"/>
              <a:t>tier</a:t>
            </a:r>
            <a:r>
              <a:rPr lang="fr-FR" dirty="0"/>
              <a:t> 1, dont 2% de </a:t>
            </a:r>
            <a:r>
              <a:rPr lang="fr-FR" dirty="0" err="1"/>
              <a:t>core</a:t>
            </a:r>
            <a:r>
              <a:rPr lang="fr-FR" dirty="0"/>
              <a:t> </a:t>
            </a:r>
            <a:r>
              <a:rPr lang="fr-FR" dirty="0" err="1"/>
              <a:t>tier</a:t>
            </a:r>
            <a:r>
              <a:rPr lang="fr-FR" dirty="0"/>
              <a:t> 1 exigés pour satisfaire le ratio de 8%)</a:t>
            </a:r>
          </a:p>
          <a:p>
            <a:pPr lvl="1"/>
            <a:r>
              <a:rPr lang="fr-FR" dirty="0"/>
              <a:t>une assiette de risques élargie sous Bâle 2 (risque de crédit, de marché et opérationnel)</a:t>
            </a:r>
          </a:p>
          <a:p>
            <a:pPr lvl="1"/>
            <a:r>
              <a:rPr lang="fr-FR" dirty="0"/>
              <a:t>une mesure des risques sophistiquée mais largement </a:t>
            </a:r>
            <a:r>
              <a:rPr lang="fr-FR" dirty="0" err="1"/>
              <a:t>optimisable</a:t>
            </a:r>
            <a:r>
              <a:rPr lang="fr-FR" dirty="0"/>
              <a:t> (cf. Haldane &amp; </a:t>
            </a:r>
            <a:r>
              <a:rPr lang="fr-FR" dirty="0" err="1"/>
              <a:t>Madouros</a:t>
            </a:r>
            <a:r>
              <a:rPr lang="fr-FR" dirty="0"/>
              <a:t>, 2012).</a:t>
            </a:r>
          </a:p>
          <a:p>
            <a:r>
              <a:rPr lang="fr-FR" dirty="0"/>
              <a:t>La crise de 2007-2008 a obligé à renforcer ces standard  (accords de Bâle 3 signés en 2010).</a:t>
            </a:r>
          </a:p>
          <a:p>
            <a:pPr lvl="1"/>
            <a:endParaRPr lang="fr-FR" dirty="0"/>
          </a:p>
        </p:txBody>
      </p:sp>
    </p:spTree>
    <p:extLst>
      <p:ext uri="{BB962C8B-B14F-4D97-AF65-F5344CB8AC3E}">
        <p14:creationId xmlns:p14="http://schemas.microsoft.com/office/powerpoint/2010/main" val="287662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62232"/>
            <a:ext cx="8229600" cy="751051"/>
          </a:xfrm>
        </p:spPr>
        <p:txBody>
          <a:bodyPr>
            <a:normAutofit fontScale="90000"/>
          </a:bodyPr>
          <a:lstStyle/>
          <a:p>
            <a:br>
              <a:rPr lang="fr-FR" dirty="0"/>
            </a:br>
            <a:r>
              <a:rPr lang="fr-FR" dirty="0"/>
              <a:t>Les recommandations de Bâle 3</a:t>
            </a:r>
            <a:br>
              <a:rPr lang="fr-FR" dirty="0"/>
            </a:br>
            <a:endParaRPr lang="fr-FR" dirty="0"/>
          </a:p>
        </p:txBody>
      </p:sp>
      <p:sp>
        <p:nvSpPr>
          <p:cNvPr id="3" name="Espace réservé du contenu 2"/>
          <p:cNvSpPr>
            <a:spLocks noGrp="1"/>
          </p:cNvSpPr>
          <p:nvPr>
            <p:ph idx="1"/>
          </p:nvPr>
        </p:nvSpPr>
        <p:spPr>
          <a:xfrm>
            <a:off x="457200" y="1332792"/>
            <a:ext cx="8229600" cy="5362529"/>
          </a:xfrm>
        </p:spPr>
        <p:txBody>
          <a:bodyPr>
            <a:normAutofit fontScale="92500" lnSpcReduction="20000"/>
          </a:bodyPr>
          <a:lstStyle/>
          <a:p>
            <a:r>
              <a:rPr lang="fr-FR" dirty="0"/>
              <a:t>Du </a:t>
            </a:r>
            <a:r>
              <a:rPr lang="fr-FR" dirty="0" err="1"/>
              <a:t>microprudentiel</a:t>
            </a:r>
            <a:r>
              <a:rPr lang="fr-FR" dirty="0"/>
              <a:t> :</a:t>
            </a:r>
          </a:p>
          <a:p>
            <a:pPr lvl="1"/>
            <a:r>
              <a:rPr lang="fr-FR" dirty="0"/>
              <a:t>Des fonds propres de meilleure qualité, en plus grande quantité</a:t>
            </a:r>
          </a:p>
          <a:p>
            <a:pPr lvl="1"/>
            <a:r>
              <a:rPr lang="fr-FR" dirty="0"/>
              <a:t>Un ratio de levier</a:t>
            </a:r>
          </a:p>
          <a:p>
            <a:pPr lvl="1"/>
            <a:r>
              <a:rPr lang="fr-FR" dirty="0"/>
              <a:t>Deux ratios de liquidité : LCR et NSFR</a:t>
            </a:r>
          </a:p>
          <a:p>
            <a:r>
              <a:rPr lang="fr-FR" dirty="0"/>
              <a:t>Un peu de </a:t>
            </a:r>
            <a:r>
              <a:rPr lang="fr-FR" dirty="0" err="1"/>
              <a:t>macroprudentiel</a:t>
            </a:r>
            <a:endParaRPr lang="fr-FR" dirty="0"/>
          </a:p>
          <a:p>
            <a:pPr lvl="1"/>
            <a:r>
              <a:rPr lang="fr-FR" dirty="0"/>
              <a:t>Coussin </a:t>
            </a:r>
            <a:r>
              <a:rPr lang="fr-FR" dirty="0" err="1"/>
              <a:t>contracyclique</a:t>
            </a:r>
            <a:r>
              <a:rPr lang="fr-FR" dirty="0"/>
              <a:t> (exigences de fonds propres calibrées en fonction du cycle financier)</a:t>
            </a:r>
          </a:p>
          <a:p>
            <a:pPr lvl="1"/>
            <a:r>
              <a:rPr lang="fr-FR" dirty="0"/>
              <a:t>Surcharges pour les banques systémiques (exigences de fonds propres calibrées en fonction de la </a:t>
            </a:r>
            <a:r>
              <a:rPr lang="fr-FR" dirty="0" err="1"/>
              <a:t>systémicité</a:t>
            </a:r>
            <a:r>
              <a:rPr lang="fr-FR" dirty="0"/>
              <a:t> des banques)</a:t>
            </a:r>
          </a:p>
          <a:p>
            <a:r>
              <a:rPr lang="fr-FR" i="1" dirty="0"/>
              <a:t>Résumé des dispositions </a:t>
            </a:r>
            <a:r>
              <a:rPr lang="fr-FR" dirty="0"/>
              <a:t>: </a:t>
            </a:r>
            <a:r>
              <a:rPr lang="fr-FR" dirty="0" err="1"/>
              <a:t>https</a:t>
            </a:r>
            <a:r>
              <a:rPr lang="fr-FR" dirty="0"/>
              <a:t>://</a:t>
            </a:r>
            <a:r>
              <a:rPr lang="fr-FR" dirty="0" err="1"/>
              <a:t>www.bis.org</a:t>
            </a:r>
            <a:r>
              <a:rPr lang="fr-FR" dirty="0"/>
              <a:t>/</a:t>
            </a:r>
            <a:r>
              <a:rPr lang="fr-FR" dirty="0" err="1"/>
              <a:t>bcbs</a:t>
            </a:r>
            <a:r>
              <a:rPr lang="fr-FR" dirty="0"/>
              <a:t>/basel3/b3_bank_sup_reforms.pdf</a:t>
            </a:r>
          </a:p>
          <a:p>
            <a:pPr marL="0" indent="0">
              <a:buNone/>
            </a:pPr>
            <a:endParaRPr lang="fr-FR" dirty="0"/>
          </a:p>
        </p:txBody>
      </p:sp>
    </p:spTree>
    <p:extLst>
      <p:ext uri="{BB962C8B-B14F-4D97-AF65-F5344CB8AC3E}">
        <p14:creationId xmlns:p14="http://schemas.microsoft.com/office/powerpoint/2010/main" val="374110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630520"/>
          </a:xfrm>
        </p:spPr>
        <p:txBody>
          <a:bodyPr>
            <a:normAutofit/>
          </a:bodyPr>
          <a:lstStyle/>
          <a:p>
            <a:r>
              <a:rPr lang="fr-FR" sz="3600" dirty="0"/>
              <a:t>Autres pans importants des réformes</a:t>
            </a:r>
          </a:p>
        </p:txBody>
      </p:sp>
      <p:sp>
        <p:nvSpPr>
          <p:cNvPr id="3" name="Espace réservé du contenu 2"/>
          <p:cNvSpPr>
            <a:spLocks noGrp="1"/>
          </p:cNvSpPr>
          <p:nvPr>
            <p:ph idx="1"/>
          </p:nvPr>
        </p:nvSpPr>
        <p:spPr>
          <a:xfrm>
            <a:off x="525228" y="1738001"/>
            <a:ext cx="8229600" cy="4977842"/>
          </a:xfrm>
        </p:spPr>
        <p:txBody>
          <a:bodyPr>
            <a:normAutofit/>
          </a:bodyPr>
          <a:lstStyle/>
          <a:p>
            <a:r>
              <a:rPr lang="fr-FR" dirty="0"/>
              <a:t>Réorganisation de la surveillance (Union bancaire en zone euro, </a:t>
            </a:r>
            <a:r>
              <a:rPr lang="fr-FR" dirty="0" err="1"/>
              <a:t>Dodd</a:t>
            </a:r>
            <a:r>
              <a:rPr lang="fr-FR" dirty="0"/>
              <a:t>-Frank aux USA)</a:t>
            </a:r>
          </a:p>
          <a:p>
            <a:r>
              <a:rPr lang="fr-FR" dirty="0"/>
              <a:t>Responsabilisation des créanciers (dispositifs de résolution des difficultés bancaires)</a:t>
            </a:r>
          </a:p>
          <a:p>
            <a:r>
              <a:rPr lang="fr-FR" dirty="0"/>
              <a:t>Généralisation des chambres de compensation sur les marchés de produits dérivés</a:t>
            </a:r>
          </a:p>
          <a:p>
            <a:pPr marL="0" indent="0">
              <a:buNone/>
            </a:pPr>
            <a:endParaRPr lang="fr-FR" dirty="0"/>
          </a:p>
        </p:txBody>
      </p:sp>
    </p:spTree>
    <p:extLst>
      <p:ext uri="{BB962C8B-B14F-4D97-AF65-F5344CB8AC3E}">
        <p14:creationId xmlns:p14="http://schemas.microsoft.com/office/powerpoint/2010/main" val="15486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217" y="274638"/>
            <a:ext cx="8469583" cy="728055"/>
          </a:xfrm>
        </p:spPr>
        <p:txBody>
          <a:bodyPr>
            <a:normAutofit/>
          </a:bodyPr>
          <a:lstStyle/>
          <a:p>
            <a:r>
              <a:rPr lang="fr-FR" sz="3600" dirty="0"/>
              <a:t>Pas de rupture philosophique </a:t>
            </a:r>
          </a:p>
        </p:txBody>
      </p:sp>
      <p:sp>
        <p:nvSpPr>
          <p:cNvPr id="3" name="Espace réservé du contenu 2"/>
          <p:cNvSpPr>
            <a:spLocks noGrp="1"/>
          </p:cNvSpPr>
          <p:nvPr>
            <p:ph idx="1"/>
          </p:nvPr>
        </p:nvSpPr>
        <p:spPr>
          <a:xfrm>
            <a:off x="457200" y="1119670"/>
            <a:ext cx="8308428" cy="5738330"/>
          </a:xfrm>
        </p:spPr>
        <p:txBody>
          <a:bodyPr>
            <a:normAutofit fontScale="92500" lnSpcReduction="20000"/>
          </a:bodyPr>
          <a:lstStyle/>
          <a:p>
            <a:r>
              <a:rPr lang="fr-FR" dirty="0"/>
              <a:t>L’approche reste « prudentielle » et non structurelle</a:t>
            </a:r>
          </a:p>
          <a:p>
            <a:r>
              <a:rPr lang="fr-FR" dirty="0"/>
              <a:t>« micro-prudentielle » bien plus que « </a:t>
            </a:r>
            <a:r>
              <a:rPr lang="fr-FR" dirty="0" err="1"/>
              <a:t>macroprudentielle</a:t>
            </a:r>
            <a:r>
              <a:rPr lang="fr-FR" dirty="0"/>
              <a:t> »</a:t>
            </a:r>
          </a:p>
          <a:p>
            <a:r>
              <a:rPr lang="fr-FR" dirty="0"/>
              <a:t>Sans grande remise en question des modèles internes (le plancher de 72,5% introduit dans l’accord Bâle 3.5 de décembre 2017 limite mais maintient l’avantage que les banques retirent des modèles internes)</a:t>
            </a:r>
          </a:p>
          <a:p>
            <a:r>
              <a:rPr lang="fr-FR" dirty="0"/>
              <a:t>En dépit de la plus grande attention portée aux banques systémiques, la concentration ne mobilise toujours pas l’attention du régulateur (au contraire, la formation de grands groupes paneuropéens est encouragée en Europe)</a:t>
            </a:r>
          </a:p>
          <a:p>
            <a:pPr marL="0" indent="0">
              <a:buNone/>
            </a:pPr>
            <a:endParaRPr lang="fr-FR" dirty="0"/>
          </a:p>
        </p:txBody>
      </p:sp>
    </p:spTree>
    <p:extLst>
      <p:ext uri="{BB962C8B-B14F-4D97-AF65-F5344CB8AC3E}">
        <p14:creationId xmlns:p14="http://schemas.microsoft.com/office/powerpoint/2010/main" val="421004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l"/>
            <a:r>
              <a:rPr lang="fr-FR" dirty="0"/>
              <a:t>2. Permanence des lignes de faille</a:t>
            </a:r>
          </a:p>
        </p:txBody>
      </p:sp>
      <p:sp>
        <p:nvSpPr>
          <p:cNvPr id="6" name="Espace réservé du contenu 5"/>
          <p:cNvSpPr>
            <a:spLocks noGrp="1"/>
          </p:cNvSpPr>
          <p:nvPr>
            <p:ph idx="1"/>
          </p:nvPr>
        </p:nvSpPr>
        <p:spPr/>
        <p:txBody>
          <a:bodyPr>
            <a:normAutofit lnSpcReduction="10000"/>
          </a:bodyPr>
          <a:lstStyle/>
          <a:p>
            <a:pPr marL="914400" indent="-914400"/>
            <a:r>
              <a:rPr lang="fr-FR" sz="3600" dirty="0"/>
              <a:t>Trop de sophistication</a:t>
            </a:r>
          </a:p>
          <a:p>
            <a:pPr marL="914400" indent="-914400"/>
            <a:r>
              <a:rPr lang="fr-FR" sz="3600" dirty="0"/>
              <a:t>Pas assez de </a:t>
            </a:r>
            <a:r>
              <a:rPr lang="fr-FR" sz="3600" dirty="0" err="1"/>
              <a:t>macroprudentiel</a:t>
            </a:r>
            <a:endParaRPr lang="fr-FR" sz="3600" dirty="0"/>
          </a:p>
          <a:p>
            <a:pPr marL="914400" indent="-914400"/>
            <a:r>
              <a:rPr lang="fr-FR" sz="3600" dirty="0"/>
              <a:t>L’absence de mesures structurelles</a:t>
            </a:r>
          </a:p>
          <a:p>
            <a:pPr marL="914400" indent="-914400"/>
            <a:r>
              <a:rPr lang="fr-FR" sz="3600" dirty="0"/>
              <a:t>La stabilité financière toujours vue comme un frein à la performance économique</a:t>
            </a:r>
          </a:p>
          <a:p>
            <a:pPr marL="914400" indent="-914400"/>
            <a:r>
              <a:rPr lang="fr-FR" sz="3600" dirty="0"/>
              <a:t>La poursuite d’une financiarisation galopante</a:t>
            </a:r>
          </a:p>
          <a:p>
            <a:endParaRPr lang="fr-FR" dirty="0"/>
          </a:p>
        </p:txBody>
      </p:sp>
    </p:spTree>
    <p:extLst>
      <p:ext uri="{BB962C8B-B14F-4D97-AF65-F5344CB8AC3E}">
        <p14:creationId xmlns:p14="http://schemas.microsoft.com/office/powerpoint/2010/main" val="209650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85675"/>
          </a:xfrm>
        </p:spPr>
        <p:txBody>
          <a:bodyPr/>
          <a:lstStyle/>
          <a:p>
            <a:pPr marL="914400" indent="-914400"/>
            <a:r>
              <a:rPr lang="fr-FR" dirty="0"/>
              <a:t>Trop de sophistication</a:t>
            </a:r>
          </a:p>
        </p:txBody>
      </p:sp>
      <p:sp>
        <p:nvSpPr>
          <p:cNvPr id="3" name="Espace réservé du contenu 2"/>
          <p:cNvSpPr>
            <a:spLocks noGrp="1"/>
          </p:cNvSpPr>
          <p:nvPr>
            <p:ph idx="1"/>
          </p:nvPr>
        </p:nvSpPr>
        <p:spPr>
          <a:xfrm>
            <a:off x="266520" y="1285753"/>
            <a:ext cx="8544330" cy="5866788"/>
          </a:xfrm>
        </p:spPr>
        <p:txBody>
          <a:bodyPr>
            <a:normAutofit/>
          </a:bodyPr>
          <a:lstStyle/>
          <a:p>
            <a:r>
              <a:rPr lang="fr-FR" sz="3400" dirty="0"/>
              <a:t>« Une réglementation compliquée a été la réponse naturelle des régulateurs à un système financier de plus en plus complexe » (Haldane &amp; </a:t>
            </a:r>
            <a:r>
              <a:rPr lang="fr-FR" sz="3400" dirty="0" err="1"/>
              <a:t>Madouros</a:t>
            </a:r>
            <a:r>
              <a:rPr lang="fr-FR" sz="3400" dirty="0"/>
              <a:t>, 2013)</a:t>
            </a:r>
          </a:p>
          <a:p>
            <a:r>
              <a:rPr lang="fr-FR" sz="3400" dirty="0"/>
              <a:t>Des règles </a:t>
            </a:r>
            <a:r>
              <a:rPr lang="fr-FR" sz="3400" dirty="0" err="1"/>
              <a:t>microprudentielles</a:t>
            </a:r>
            <a:r>
              <a:rPr lang="fr-FR" sz="3400" dirty="0"/>
              <a:t> plus strictes et plus simples sont souhaitables</a:t>
            </a:r>
          </a:p>
          <a:p>
            <a:pPr lvl="1"/>
            <a:r>
              <a:rPr lang="fr-FR" sz="3400" dirty="0"/>
              <a:t>Le ratio réglementaire pondéré par les risques est sophistiqué et manipulable.</a:t>
            </a:r>
          </a:p>
          <a:p>
            <a:pPr lvl="1"/>
            <a:r>
              <a:rPr lang="fr-FR" sz="3400" dirty="0"/>
              <a:t>Le ratio de levier est plus fruste mais moins manipulable</a:t>
            </a:r>
          </a:p>
        </p:txBody>
      </p:sp>
    </p:spTree>
    <p:extLst>
      <p:ext uri="{BB962C8B-B14F-4D97-AF65-F5344CB8AC3E}">
        <p14:creationId xmlns:p14="http://schemas.microsoft.com/office/powerpoint/2010/main" val="188077091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2256</TotalTime>
  <Words>2050</Words>
  <Application>Microsoft Macintosh PowerPoint</Application>
  <PresentationFormat>Affichage à l'écran (4:3)</PresentationFormat>
  <Paragraphs>141</Paragraphs>
  <Slides>30</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30</vt:i4>
      </vt:variant>
    </vt:vector>
  </HeadingPairs>
  <TitlesOfParts>
    <vt:vector size="34" baseType="lpstr">
      <vt:lpstr>Arial</vt:lpstr>
      <vt:lpstr>Calibri</vt:lpstr>
      <vt:lpstr>Helvetica</vt:lpstr>
      <vt:lpstr>Thème Office</vt:lpstr>
      <vt:lpstr>Crise financière … le retour ?</vt:lpstr>
      <vt:lpstr>Introduction</vt:lpstr>
      <vt:lpstr>Plan de la présentation</vt:lpstr>
      <vt:lpstr> 1. Retour sur les réformes post crise 2007-2008 </vt:lpstr>
      <vt:lpstr> Les recommandations de Bâle 3 </vt:lpstr>
      <vt:lpstr>Autres pans importants des réformes</vt:lpstr>
      <vt:lpstr>Pas de rupture philosophique </vt:lpstr>
      <vt:lpstr>2. Permanence des lignes de faille</vt:lpstr>
      <vt:lpstr>Trop de sophistication</vt:lpstr>
      <vt:lpstr> Pas assez de macroprudentiel </vt:lpstr>
      <vt:lpstr> L’absence de mesures structurelles </vt:lpstr>
      <vt:lpstr> La stabilité financière toujours vue comme un frein à la performance économique  </vt:lpstr>
      <vt:lpstr> La poursuite d’une financiarisation galopante </vt:lpstr>
      <vt:lpstr>486 000 mds de dollars  (environ 5 fois le PIB mondial)</vt:lpstr>
      <vt:lpstr>Le shadow banking a également doublé de volume depuis 2007-2008</vt:lpstr>
      <vt:lpstr> 3. L’action des banques centrales face aux crises : quelles conséquences pour la stabilité financière ? </vt:lpstr>
      <vt:lpstr>La poursuite de l’expansion de la financiarisation en lien avec l’action des banques centrales</vt:lpstr>
      <vt:lpstr>Montée de l’instabilité financière</vt:lpstr>
      <vt:lpstr>QT light et de courte durée</vt:lpstr>
      <vt:lpstr>Banques centrales : Pompiers pyromanes ou Sisyphes ?</vt:lpstr>
      <vt:lpstr>Les BC condamnées à éteindre les incendies financiers et rallumant la mèche de ceux d’après (Sisyphe)</vt:lpstr>
      <vt:lpstr> 4. Vers une nouvelle crise financière ? </vt:lpstr>
      <vt:lpstr>Dette globale  (publique et privée au niveau mondial)</vt:lpstr>
      <vt:lpstr>Bulle IA ? (action Nvidia / S&amp;P500)</vt:lpstr>
      <vt:lpstr>Présentation PowerPoint</vt:lpstr>
      <vt:lpstr> 5. Quel avenir pour la régulation financière ? </vt:lpstr>
      <vt:lpstr>Trump 1 : les prémices de la dérégulation financière  </vt:lpstr>
      <vt:lpstr>Trump 2 : une dérégulation financière de plus grande ampleur en perspective / réponse EU</vt:lpstr>
      <vt:lpstr>Plusieurs scénarios envisageables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Jezabel COUPPEY-SOUBEYRAN</dc:creator>
  <cp:lastModifiedBy>Jézabel Couppey-Soubeyran</cp:lastModifiedBy>
  <cp:revision>26</cp:revision>
  <dcterms:created xsi:type="dcterms:W3CDTF">2020-03-11T10:08:55Z</dcterms:created>
  <dcterms:modified xsi:type="dcterms:W3CDTF">2025-03-27T06:51:20Z</dcterms:modified>
</cp:coreProperties>
</file>